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7" r:id="rId1"/>
    <p:sldMasterId id="2147483729" r:id="rId2"/>
    <p:sldMasterId id="2147483742" r:id="rId3"/>
    <p:sldMasterId id="2147483755" r:id="rId4"/>
    <p:sldMasterId id="2147483780" r:id="rId5"/>
    <p:sldMasterId id="2147483793" r:id="rId6"/>
    <p:sldMasterId id="2147483818" r:id="rId7"/>
    <p:sldMasterId id="2147483831" r:id="rId8"/>
    <p:sldMasterId id="2147483844" r:id="rId9"/>
    <p:sldMasterId id="2147483857" r:id="rId10"/>
    <p:sldMasterId id="2147483870" r:id="rId11"/>
  </p:sldMasterIdLst>
  <p:notesMasterIdLst>
    <p:notesMasterId r:id="rId51"/>
  </p:notesMasterIdLst>
  <p:sldIdLst>
    <p:sldId id="335" r:id="rId12"/>
    <p:sldId id="471" r:id="rId13"/>
    <p:sldId id="472" r:id="rId14"/>
    <p:sldId id="473" r:id="rId15"/>
    <p:sldId id="525" r:id="rId16"/>
    <p:sldId id="524" r:id="rId17"/>
    <p:sldId id="537" r:id="rId18"/>
    <p:sldId id="504" r:id="rId19"/>
    <p:sldId id="474" r:id="rId20"/>
    <p:sldId id="476" r:id="rId21"/>
    <p:sldId id="503" r:id="rId22"/>
    <p:sldId id="475" r:id="rId23"/>
    <p:sldId id="463" r:id="rId24"/>
    <p:sldId id="535" r:id="rId25"/>
    <p:sldId id="466" r:id="rId26"/>
    <p:sldId id="543" r:id="rId27"/>
    <p:sldId id="521" r:id="rId28"/>
    <p:sldId id="522" r:id="rId29"/>
    <p:sldId id="511" r:id="rId30"/>
    <p:sldId id="536" r:id="rId31"/>
    <p:sldId id="539" r:id="rId32"/>
    <p:sldId id="468" r:id="rId33"/>
    <p:sldId id="526" r:id="rId34"/>
    <p:sldId id="505" r:id="rId35"/>
    <p:sldId id="491" r:id="rId36"/>
    <p:sldId id="492" r:id="rId37"/>
    <p:sldId id="493" r:id="rId38"/>
    <p:sldId id="514" r:id="rId39"/>
    <p:sldId id="506" r:id="rId40"/>
    <p:sldId id="542" r:id="rId41"/>
    <p:sldId id="540" r:id="rId42"/>
    <p:sldId id="546" r:id="rId43"/>
    <p:sldId id="541" r:id="rId44"/>
    <p:sldId id="516" r:id="rId45"/>
    <p:sldId id="519" r:id="rId46"/>
    <p:sldId id="517" r:id="rId47"/>
    <p:sldId id="544" r:id="rId48"/>
    <p:sldId id="545" r:id="rId49"/>
    <p:sldId id="348" r:id="rId50"/>
  </p:sldIdLst>
  <p:sldSz cx="9144000" cy="6858000" type="screen4x3"/>
  <p:notesSz cx="6797675" cy="9926638"/>
  <p:defaultTextStyle>
    <a:defPPr>
      <a:defRPr lang="hu-HU"/>
    </a:defPPr>
    <a:lvl1pPr marL="0" algn="l" defTabSz="9135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60" algn="l" defTabSz="9135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20" algn="l" defTabSz="9135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81" algn="l" defTabSz="9135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41" algn="l" defTabSz="9135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05" algn="l" defTabSz="9135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68" algn="l" defTabSz="9135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28" algn="l" defTabSz="9135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091" algn="l" defTabSz="9135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lapértelmezett szakasz" id="{0647F207-3EAB-4670-93BF-DCA38860EB06}">
          <p14:sldIdLst>
            <p14:sldId id="335"/>
            <p14:sldId id="471"/>
            <p14:sldId id="472"/>
            <p14:sldId id="473"/>
            <p14:sldId id="525"/>
            <p14:sldId id="524"/>
            <p14:sldId id="537"/>
            <p14:sldId id="504"/>
            <p14:sldId id="474"/>
            <p14:sldId id="476"/>
            <p14:sldId id="503"/>
            <p14:sldId id="475"/>
            <p14:sldId id="463"/>
            <p14:sldId id="535"/>
            <p14:sldId id="466"/>
            <p14:sldId id="543"/>
            <p14:sldId id="521"/>
            <p14:sldId id="522"/>
            <p14:sldId id="511"/>
            <p14:sldId id="536"/>
            <p14:sldId id="539"/>
            <p14:sldId id="468"/>
            <p14:sldId id="526"/>
            <p14:sldId id="505"/>
            <p14:sldId id="491"/>
            <p14:sldId id="492"/>
            <p14:sldId id="493"/>
            <p14:sldId id="514"/>
            <p14:sldId id="506"/>
            <p14:sldId id="542"/>
            <p14:sldId id="540"/>
            <p14:sldId id="546"/>
            <p14:sldId id="541"/>
            <p14:sldId id="516"/>
            <p14:sldId id="519"/>
            <p14:sldId id="517"/>
            <p14:sldId id="544"/>
            <p14:sldId id="545"/>
            <p14:sldId id="34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ssói Sándor" initials="B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684" autoAdjust="0"/>
    <p:restoredTop sz="95657" autoAdjust="0"/>
  </p:normalViewPr>
  <p:slideViewPr>
    <p:cSldViewPr>
      <p:cViewPr>
        <p:scale>
          <a:sx n="100" d="100"/>
          <a:sy n="100" d="100"/>
        </p:scale>
        <p:origin x="6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u-HU" b="1" dirty="0"/>
              <a:t>A</a:t>
            </a:r>
            <a:r>
              <a:rPr lang="hu-HU" b="1" baseline="0" dirty="0"/>
              <a:t> fejlesztések várható ütemezése</a:t>
            </a:r>
            <a:endParaRPr lang="en-US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5605908751318806E-2"/>
          <c:y val="0.19596225578443316"/>
          <c:w val="0.9743940912486817"/>
          <c:h val="0.64304127131836264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7030A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Munka1!$C$15:$E$15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Munka1!$C$16:$E$16</c:f>
              <c:numCache>
                <c:formatCode>General</c:formatCode>
                <c:ptCount val="3"/>
                <c:pt idx="0">
                  <c:v>430</c:v>
                </c:pt>
                <c:pt idx="1">
                  <c:v>205</c:v>
                </c:pt>
                <c:pt idx="2">
                  <c:v>259</c:v>
                </c:pt>
              </c:numCache>
            </c:numRef>
          </c:val>
        </c:ser>
        <c:dLbls/>
        <c:gapWidth val="80"/>
        <c:overlap val="25"/>
        <c:axId val="113439104"/>
        <c:axId val="113440640"/>
      </c:barChart>
      <c:catAx>
        <c:axId val="113439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3440640"/>
        <c:crosses val="autoZero"/>
        <c:auto val="1"/>
        <c:lblAlgn val="ctr"/>
        <c:lblOffset val="100"/>
      </c:catAx>
      <c:valAx>
        <c:axId val="1134406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343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 b="1" dirty="0"/>
              <a:t>A taneszközök</a:t>
            </a:r>
            <a:r>
              <a:rPr lang="hu-HU" sz="1600" b="1" baseline="0" dirty="0"/>
              <a:t> </a:t>
            </a:r>
            <a:r>
              <a:rPr lang="hu-HU" sz="1600" b="1" baseline="0" dirty="0" smtClean="0"/>
              <a:t>típusai</a:t>
            </a:r>
            <a:endParaRPr lang="en-US" sz="1600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302957419964757E-3"/>
                  <c:y val="-2.95057977310656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400" b="1"/>
                  </a:p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451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8.6973310579493049E-2"/>
                      <c:h val="0.23124936357690012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336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2.8156605424321912E-2"/>
                  <c:y val="-9.1672448989858074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107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Munka1!$H$4:$H$6</c:f>
              <c:strCache>
                <c:ptCount val="3"/>
                <c:pt idx="0">
                  <c:v>tankönyv</c:v>
                </c:pt>
                <c:pt idx="1">
                  <c:v>munkafüzet</c:v>
                </c:pt>
                <c:pt idx="2">
                  <c:v>digitális tananyag</c:v>
                </c:pt>
              </c:strCache>
            </c:strRef>
          </c:cat>
          <c:val>
            <c:numRef>
              <c:f>Munka1!$I$4:$I$6</c:f>
              <c:numCache>
                <c:formatCode>General</c:formatCode>
                <c:ptCount val="3"/>
                <c:pt idx="0">
                  <c:v>451</c:v>
                </c:pt>
                <c:pt idx="1">
                  <c:v>336</c:v>
                </c:pt>
                <c:pt idx="2">
                  <c:v>107</c:v>
                </c:pt>
              </c:numCache>
            </c:numRef>
          </c:val>
        </c:ser>
        <c:dLbls/>
        <c:axId val="113698304"/>
        <c:axId val="113696768"/>
      </c:barChart>
      <c:valAx>
        <c:axId val="113696768"/>
        <c:scaling>
          <c:orientation val="minMax"/>
        </c:scaling>
        <c:delete val="1"/>
        <c:axPos val="b"/>
        <c:numFmt formatCode="General" sourceLinked="1"/>
        <c:tickLblPos val="none"/>
        <c:crossAx val="113698304"/>
        <c:crosses val="autoZero"/>
        <c:crossBetween val="between"/>
      </c:valAx>
      <c:catAx>
        <c:axId val="11369830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369676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hu-H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0223B-0E5A-4B1D-9CEF-7AD118A66379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</dgm:pt>
    <dgm:pt modelId="{20E79481-FD8F-4DE4-A569-12F6B16D33F8}">
      <dgm:prSet phldrT="[Szöveg]" custT="1"/>
      <dgm:spPr/>
      <dgm:t>
        <a:bodyPr/>
        <a:lstStyle/>
        <a:p>
          <a:r>
            <a:rPr lang="hu-H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2016. I. félév</a:t>
          </a:r>
        </a:p>
        <a:p>
          <a:r>
            <a:rPr lang="hu-H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198 TK</a:t>
          </a:r>
        </a:p>
      </dgm:t>
    </dgm:pt>
    <dgm:pt modelId="{524169C6-EE6F-45D0-907C-55ADBAF70800}" type="parTrans" cxnId="{08DEB32A-9B68-4B23-A488-A03266713494}">
      <dgm:prSet/>
      <dgm:spPr/>
      <dgm:t>
        <a:bodyPr/>
        <a:lstStyle/>
        <a:p>
          <a:endParaRPr lang="hu-HU"/>
        </a:p>
      </dgm:t>
    </dgm:pt>
    <dgm:pt modelId="{75A083C8-76EE-44FA-A2A5-8063D662F3A9}" type="sibTrans" cxnId="{08DEB32A-9B68-4B23-A488-A03266713494}">
      <dgm:prSet/>
      <dgm:spPr/>
      <dgm:t>
        <a:bodyPr/>
        <a:lstStyle/>
        <a:p>
          <a:endParaRPr lang="hu-HU"/>
        </a:p>
      </dgm:t>
    </dgm:pt>
    <dgm:pt modelId="{AA0B588B-8E4D-45EB-8306-21E8E13CEF1D}">
      <dgm:prSet phldrT="[Szöveg]" custT="1"/>
      <dgm:spPr/>
      <dgm:t>
        <a:bodyPr/>
        <a:lstStyle/>
        <a:p>
          <a:r>
            <a:rPr lang="hu-H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2016. II félév</a:t>
          </a:r>
        </a:p>
        <a:p>
          <a:r>
            <a:rPr lang="hu-H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198</a:t>
          </a:r>
          <a:r>
            <a:rPr lang="hu-H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58 TK</a:t>
          </a:r>
        </a:p>
      </dgm:t>
    </dgm:pt>
    <dgm:pt modelId="{FB0E65A0-19F7-46A3-9AFE-535EBF43EBC4}" type="parTrans" cxnId="{49899783-7640-4707-8890-22F92F0488A9}">
      <dgm:prSet/>
      <dgm:spPr/>
      <dgm:t>
        <a:bodyPr/>
        <a:lstStyle/>
        <a:p>
          <a:endParaRPr lang="hu-HU"/>
        </a:p>
      </dgm:t>
    </dgm:pt>
    <dgm:pt modelId="{CD11A034-A8F1-410D-94D2-5080283682CA}" type="sibTrans" cxnId="{49899783-7640-4707-8890-22F92F0488A9}">
      <dgm:prSet/>
      <dgm:spPr/>
      <dgm:t>
        <a:bodyPr/>
        <a:lstStyle/>
        <a:p>
          <a:endParaRPr lang="hu-HU"/>
        </a:p>
      </dgm:t>
    </dgm:pt>
    <dgm:pt modelId="{D276084B-AF8B-47F3-A1F1-C7468F6971D8}">
      <dgm:prSet phldrT="[Szöveg]" custT="1"/>
      <dgm:spPr/>
      <dgm:t>
        <a:bodyPr/>
        <a:lstStyle/>
        <a:p>
          <a:r>
            <a:rPr lang="hu-H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59 TK + 1 középirányító</a:t>
          </a:r>
          <a:endParaRPr lang="hu-HU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FF8A28-BFCC-4422-8DC4-0A3DAF6F3A06}" type="parTrans" cxnId="{D069EAF2-0BAC-4838-8213-AF026CAC9208}">
      <dgm:prSet/>
      <dgm:spPr/>
      <dgm:t>
        <a:bodyPr/>
        <a:lstStyle/>
        <a:p>
          <a:endParaRPr lang="hu-HU"/>
        </a:p>
      </dgm:t>
    </dgm:pt>
    <dgm:pt modelId="{99C7742B-3CA6-40AB-8979-9B7E7E7F4F95}" type="sibTrans" cxnId="{D069EAF2-0BAC-4838-8213-AF026CAC9208}">
      <dgm:prSet/>
      <dgm:spPr/>
      <dgm:t>
        <a:bodyPr/>
        <a:lstStyle/>
        <a:p>
          <a:endParaRPr lang="hu-HU"/>
        </a:p>
      </dgm:t>
    </dgm:pt>
    <dgm:pt modelId="{47FA484F-E1FA-467E-AC40-68ACE8323FB8}" type="pres">
      <dgm:prSet presAssocID="{D120223B-0E5A-4B1D-9CEF-7AD118A66379}" presName="Name0" presStyleCnt="0">
        <dgm:presLayoutVars>
          <dgm:dir/>
          <dgm:animLvl val="lvl"/>
          <dgm:resizeHandles val="exact"/>
        </dgm:presLayoutVars>
      </dgm:prSet>
      <dgm:spPr/>
    </dgm:pt>
    <dgm:pt modelId="{9D8243F0-850C-4E96-95BB-B43A69B5FDC8}" type="pres">
      <dgm:prSet presAssocID="{20E79481-FD8F-4DE4-A569-12F6B16D33F8}" presName="parTxOnly" presStyleLbl="node1" presStyleIdx="0" presStyleCnt="3" custLinFactNeighborX="-3370" custLinFactNeighborY="-97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8CBDA7-4E56-4F2E-B61E-A8CC3767394E}" type="pres">
      <dgm:prSet presAssocID="{75A083C8-76EE-44FA-A2A5-8063D662F3A9}" presName="parTxOnlySpace" presStyleCnt="0"/>
      <dgm:spPr/>
    </dgm:pt>
    <dgm:pt modelId="{627B3C86-1C87-4745-97C9-9A7DE76C3563}" type="pres">
      <dgm:prSet presAssocID="{AA0B588B-8E4D-45EB-8306-21E8E13CEF1D}" presName="parTxOnly" presStyleLbl="node1" presStyleIdx="1" presStyleCnt="3" custLinFactNeighborX="-63822" custLinFactNeighborY="-97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8F353A-05F2-40D9-8066-C39A5AC4E4B4}" type="pres">
      <dgm:prSet presAssocID="{CD11A034-A8F1-410D-94D2-5080283682CA}" presName="parTxOnlySpace" presStyleCnt="0"/>
      <dgm:spPr/>
    </dgm:pt>
    <dgm:pt modelId="{1E10AA5E-A7EC-4639-9793-DAA7C788FDC0}" type="pres">
      <dgm:prSet presAssocID="{D276084B-AF8B-47F3-A1F1-C7468F6971D8}" presName="parTxOnly" presStyleLbl="node1" presStyleIdx="2" presStyleCnt="3" custLinFactX="-583" custLinFactNeighborX="-100000" custLinFactNeighborY="-97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E3A6F87-9810-472C-908B-C48F4E04F1E4}" type="presOf" srcId="{AA0B588B-8E4D-45EB-8306-21E8E13CEF1D}" destId="{627B3C86-1C87-4745-97C9-9A7DE76C3563}" srcOrd="0" destOrd="0" presId="urn:microsoft.com/office/officeart/2005/8/layout/chevron1"/>
    <dgm:cxn modelId="{D069EAF2-0BAC-4838-8213-AF026CAC9208}" srcId="{D120223B-0E5A-4B1D-9CEF-7AD118A66379}" destId="{D276084B-AF8B-47F3-A1F1-C7468F6971D8}" srcOrd="2" destOrd="0" parTransId="{96FF8A28-BFCC-4422-8DC4-0A3DAF6F3A06}" sibTransId="{99C7742B-3CA6-40AB-8979-9B7E7E7F4F95}"/>
    <dgm:cxn modelId="{08DEB32A-9B68-4B23-A488-A03266713494}" srcId="{D120223B-0E5A-4B1D-9CEF-7AD118A66379}" destId="{20E79481-FD8F-4DE4-A569-12F6B16D33F8}" srcOrd="0" destOrd="0" parTransId="{524169C6-EE6F-45D0-907C-55ADBAF70800}" sibTransId="{75A083C8-76EE-44FA-A2A5-8063D662F3A9}"/>
    <dgm:cxn modelId="{2B81DCE2-ED39-4D6A-8CA5-6407E2843661}" type="presOf" srcId="{D120223B-0E5A-4B1D-9CEF-7AD118A66379}" destId="{47FA484F-E1FA-467E-AC40-68ACE8323FB8}" srcOrd="0" destOrd="0" presId="urn:microsoft.com/office/officeart/2005/8/layout/chevron1"/>
    <dgm:cxn modelId="{6EE6D903-06F8-4185-8890-65DBB4C4AF51}" type="presOf" srcId="{20E79481-FD8F-4DE4-A569-12F6B16D33F8}" destId="{9D8243F0-850C-4E96-95BB-B43A69B5FDC8}" srcOrd="0" destOrd="0" presId="urn:microsoft.com/office/officeart/2005/8/layout/chevron1"/>
    <dgm:cxn modelId="{49899783-7640-4707-8890-22F92F0488A9}" srcId="{D120223B-0E5A-4B1D-9CEF-7AD118A66379}" destId="{AA0B588B-8E4D-45EB-8306-21E8E13CEF1D}" srcOrd="1" destOrd="0" parTransId="{FB0E65A0-19F7-46A3-9AFE-535EBF43EBC4}" sibTransId="{CD11A034-A8F1-410D-94D2-5080283682CA}"/>
    <dgm:cxn modelId="{F5E621E5-E978-49F8-9548-C629FA262664}" type="presOf" srcId="{D276084B-AF8B-47F3-A1F1-C7468F6971D8}" destId="{1E10AA5E-A7EC-4639-9793-DAA7C788FDC0}" srcOrd="0" destOrd="0" presId="urn:microsoft.com/office/officeart/2005/8/layout/chevron1"/>
    <dgm:cxn modelId="{9E35F797-847D-497A-90C3-C48C92975E59}" type="presParOf" srcId="{47FA484F-E1FA-467E-AC40-68ACE8323FB8}" destId="{9D8243F0-850C-4E96-95BB-B43A69B5FDC8}" srcOrd="0" destOrd="0" presId="urn:microsoft.com/office/officeart/2005/8/layout/chevron1"/>
    <dgm:cxn modelId="{B562E853-DF63-47E3-9440-242A8FEE004C}" type="presParOf" srcId="{47FA484F-E1FA-467E-AC40-68ACE8323FB8}" destId="{3E8CBDA7-4E56-4F2E-B61E-A8CC3767394E}" srcOrd="1" destOrd="0" presId="urn:microsoft.com/office/officeart/2005/8/layout/chevron1"/>
    <dgm:cxn modelId="{1C99ADE8-923D-4E25-AEED-EC7718FA8747}" type="presParOf" srcId="{47FA484F-E1FA-467E-AC40-68ACE8323FB8}" destId="{627B3C86-1C87-4745-97C9-9A7DE76C3563}" srcOrd="2" destOrd="0" presId="urn:microsoft.com/office/officeart/2005/8/layout/chevron1"/>
    <dgm:cxn modelId="{DD1049F5-4C73-4C0B-8D1E-AD11F468F1CC}" type="presParOf" srcId="{47FA484F-E1FA-467E-AC40-68ACE8323FB8}" destId="{388F353A-05F2-40D9-8066-C39A5AC4E4B4}" srcOrd="3" destOrd="0" presId="urn:microsoft.com/office/officeart/2005/8/layout/chevron1"/>
    <dgm:cxn modelId="{4357391F-E48A-406F-A500-767152B17C9E}" type="presParOf" srcId="{47FA484F-E1FA-467E-AC40-68ACE8323FB8}" destId="{1E10AA5E-A7EC-4639-9793-DAA7C788FDC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8F0F4D-E413-48DA-A05F-E47665207162}" type="doc">
      <dgm:prSet loTypeId="urn:microsoft.com/office/officeart/2005/8/layout/process1" loCatId="process" qsTypeId="urn:microsoft.com/office/officeart/2005/8/quickstyle/simple1" qsCatId="simple" csTypeId="urn:microsoft.com/office/officeart/2005/8/colors/accent3_5" csCatId="accent3" phldr="1"/>
      <dgm:spPr/>
    </dgm:pt>
    <dgm:pt modelId="{C4EA099F-0318-4DC0-AFCB-74B7AC133064}">
      <dgm:prSet phldrT="[Szöveg]" custT="1"/>
      <dgm:spPr/>
      <dgm:t>
        <a:bodyPr/>
        <a:lstStyle/>
        <a:p>
          <a:pPr algn="l"/>
          <a:r>
            <a:rPr lang="hu-HU" sz="1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hu-H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Központosított</a:t>
          </a:r>
          <a:r>
            <a:rPr lang="hu-H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gazdálkodás</a:t>
          </a:r>
        </a:p>
        <a:p>
          <a:pPr algn="l"/>
          <a:r>
            <a:rPr lang="hu-H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-Likviditási</a:t>
          </a:r>
          <a:r>
            <a:rPr lang="hu-H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problémák</a:t>
          </a:r>
        </a:p>
        <a:p>
          <a:pPr algn="l"/>
          <a:r>
            <a:rPr lang="hu-H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-Növekvő</a:t>
          </a:r>
          <a:r>
            <a:rPr lang="hu-H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adósság</a:t>
          </a:r>
        </a:p>
        <a:p>
          <a:pPr algn="l"/>
          <a:r>
            <a:rPr lang="hu-H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-Módosuló</a:t>
          </a:r>
          <a:r>
            <a:rPr lang="hu-H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jogszabályi környezet</a:t>
          </a:r>
        </a:p>
        <a:p>
          <a:pPr algn="l"/>
          <a:r>
            <a:rPr lang="hu-H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-Költségvetési</a:t>
          </a:r>
          <a:r>
            <a:rPr lang="hu-H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konszolidáció</a:t>
          </a:r>
          <a:endParaRPr lang="hu-H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9521A-8C8F-4CD8-BC59-58ECD1236B1E}" type="parTrans" cxnId="{4B266F91-982E-4D64-BB7A-9F3EFE5C87FA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69A39714-EAE2-423D-9382-075939125BCF}" type="sibTrans" cxnId="{4B266F91-982E-4D64-BB7A-9F3EFE5C87FA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FB3C5C21-8683-4DE5-B939-221F25E3D587}">
      <dgm:prSet phldrT="[Szöveg]" custT="1"/>
      <dgm:spPr/>
      <dgm:t>
        <a:bodyPr/>
        <a:lstStyle/>
        <a:p>
          <a:pPr algn="l"/>
          <a:r>
            <a:rPr lang="hu-H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-Tankerületi</a:t>
          </a:r>
          <a:r>
            <a:rPr lang="hu-H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rendszer átalakítása</a:t>
          </a:r>
        </a:p>
        <a:p>
          <a:pPr algn="l"/>
          <a:r>
            <a:rPr lang="hu-H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-Keretgazdálkodás</a:t>
          </a:r>
          <a:r>
            <a:rPr lang="hu-H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bevezetése</a:t>
          </a:r>
        </a:p>
        <a:p>
          <a:pPr algn="l"/>
          <a:r>
            <a:rPr lang="hu-H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-Szervezetfejlesztés</a:t>
          </a:r>
          <a:r>
            <a:rPr lang="hu-H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l"/>
          <a:r>
            <a:rPr lang="hu-H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-Tartozásállomány</a:t>
          </a:r>
          <a:r>
            <a:rPr lang="hu-H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megszűntetése</a:t>
          </a:r>
        </a:p>
        <a:p>
          <a:pPr algn="l"/>
          <a:r>
            <a:rPr lang="hu-H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2016. November 30.- 58 TK</a:t>
          </a:r>
          <a:endParaRPr lang="hu-HU" sz="1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E3B4-F3CD-44D5-8CC8-A587FF92C1FA}" type="parTrans" cxnId="{53BBA6D5-FB77-4210-A38A-1E4DE339B9CE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0B3B8378-8CE9-4CE3-BE75-3D6AB0267D8E}" type="sibTrans" cxnId="{53BBA6D5-FB77-4210-A38A-1E4DE339B9CE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9B77276F-62D5-4199-A301-D3DEEAC01C4E}">
      <dgm:prSet phldrT="[Szöveg]" custT="1"/>
      <dgm:spPr/>
      <dgm:t>
        <a:bodyPr/>
        <a:lstStyle/>
        <a:p>
          <a:pPr algn="l"/>
          <a:r>
            <a:rPr lang="hu-H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-önkormányzati</a:t>
          </a:r>
          <a:r>
            <a:rPr lang="hu-H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működtetés átvétele</a:t>
          </a:r>
        </a:p>
        <a:p>
          <a:pPr algn="l"/>
          <a:r>
            <a:rPr lang="hu-H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-szakszolgálati</a:t>
          </a:r>
          <a:r>
            <a:rPr lang="hu-H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intézményrendszerrel gyógypedagógiai ellátással kapcsolatos javaslatok</a:t>
          </a:r>
        </a:p>
        <a:p>
          <a:pPr algn="l"/>
          <a:r>
            <a:rPr lang="hu-H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-intézményi</a:t>
          </a:r>
          <a:r>
            <a:rPr lang="hu-H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alapdokumentumok vizsgálata</a:t>
          </a:r>
        </a:p>
        <a:p>
          <a:pPr algn="l"/>
          <a:r>
            <a:rPr lang="hu-H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-ingatlan-beruházási</a:t>
          </a:r>
          <a:r>
            <a:rPr lang="hu-H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és felújítási terv készítése</a:t>
          </a:r>
        </a:p>
        <a:p>
          <a:pPr algn="l"/>
          <a:r>
            <a:rPr lang="hu-H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-a</a:t>
          </a:r>
          <a:r>
            <a:rPr lang="hu-H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Klebelsberg Központ és a tankerületi központok szabályzatrendszere </a:t>
          </a:r>
        </a:p>
        <a:p>
          <a:pPr algn="l"/>
          <a:r>
            <a:rPr lang="hu-H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-a</a:t>
          </a:r>
          <a:r>
            <a:rPr lang="hu-H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tankerületi igazgatók munkájának az értékelése</a:t>
          </a:r>
          <a:endParaRPr lang="hu-H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8D010-2470-4A09-A5C0-34A9D1B414CE}" type="parTrans" cxnId="{9A8921B7-05AF-4920-8F77-ACCE6B980233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C15AB013-2FAD-408C-81F2-DF5F3F4738AD}" type="sibTrans" cxnId="{9A8921B7-05AF-4920-8F77-ACCE6B980233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C2F5996E-C489-4138-B350-676F9A86CAC5}" type="pres">
      <dgm:prSet presAssocID="{288F0F4D-E413-48DA-A05F-E47665207162}" presName="Name0" presStyleCnt="0">
        <dgm:presLayoutVars>
          <dgm:dir/>
          <dgm:resizeHandles val="exact"/>
        </dgm:presLayoutVars>
      </dgm:prSet>
      <dgm:spPr/>
    </dgm:pt>
    <dgm:pt modelId="{19BCA070-D9ED-4EE4-AADD-6196ABB515D6}" type="pres">
      <dgm:prSet presAssocID="{C4EA099F-0318-4DC0-AFCB-74B7AC133064}" presName="node" presStyleLbl="node1" presStyleIdx="0" presStyleCnt="3" custScaleY="27325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B19A7D-6CEA-4618-9807-EF16494AC92C}" type="pres">
      <dgm:prSet presAssocID="{69A39714-EAE2-423D-9382-075939125BCF}" presName="sibTrans" presStyleLbl="sibTrans2D1" presStyleIdx="0" presStyleCnt="2"/>
      <dgm:spPr/>
      <dgm:t>
        <a:bodyPr/>
        <a:lstStyle/>
        <a:p>
          <a:endParaRPr lang="hu-HU"/>
        </a:p>
      </dgm:t>
    </dgm:pt>
    <dgm:pt modelId="{8BFC7FC4-7325-4E48-B4FF-3673431480FA}" type="pres">
      <dgm:prSet presAssocID="{69A39714-EAE2-423D-9382-075939125BCF}" presName="connectorText" presStyleLbl="sibTrans2D1" presStyleIdx="0" presStyleCnt="2"/>
      <dgm:spPr/>
      <dgm:t>
        <a:bodyPr/>
        <a:lstStyle/>
        <a:p>
          <a:endParaRPr lang="hu-HU"/>
        </a:p>
      </dgm:t>
    </dgm:pt>
    <dgm:pt modelId="{DC2DEF28-2D6E-4C42-A53C-1490F18D3A02}" type="pres">
      <dgm:prSet presAssocID="{FB3C5C21-8683-4DE5-B939-221F25E3D587}" presName="node" presStyleLbl="node1" presStyleIdx="1" presStyleCnt="3" custScaleY="273258" custLinFactNeighborX="257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5D92BC-A12F-4F8D-8F6D-515555DC9449}" type="pres">
      <dgm:prSet presAssocID="{0B3B8378-8CE9-4CE3-BE75-3D6AB0267D8E}" presName="sibTrans" presStyleLbl="sibTrans2D1" presStyleIdx="1" presStyleCnt="2"/>
      <dgm:spPr/>
      <dgm:t>
        <a:bodyPr/>
        <a:lstStyle/>
        <a:p>
          <a:endParaRPr lang="hu-HU"/>
        </a:p>
      </dgm:t>
    </dgm:pt>
    <dgm:pt modelId="{4934F0C7-63D2-421B-A343-3C3D21F892E4}" type="pres">
      <dgm:prSet presAssocID="{0B3B8378-8CE9-4CE3-BE75-3D6AB0267D8E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7CE432A7-4D3C-47F7-BB1E-CB9DE07D65FF}" type="pres">
      <dgm:prSet presAssocID="{9B77276F-62D5-4199-A301-D3DEEAC01C4E}" presName="node" presStyleLbl="node1" presStyleIdx="2" presStyleCnt="3" custScaleY="27325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B7F76E6-26E3-44FD-8768-0D2CA42E2C50}" type="presOf" srcId="{0B3B8378-8CE9-4CE3-BE75-3D6AB0267D8E}" destId="{4934F0C7-63D2-421B-A343-3C3D21F892E4}" srcOrd="1" destOrd="0" presId="urn:microsoft.com/office/officeart/2005/8/layout/process1"/>
    <dgm:cxn modelId="{86628351-486D-435C-BFC2-BB0B0C7D434F}" type="presOf" srcId="{9B77276F-62D5-4199-A301-D3DEEAC01C4E}" destId="{7CE432A7-4D3C-47F7-BB1E-CB9DE07D65FF}" srcOrd="0" destOrd="0" presId="urn:microsoft.com/office/officeart/2005/8/layout/process1"/>
    <dgm:cxn modelId="{55F5715A-87D8-4FF7-AF09-CB52FA41A66F}" type="presOf" srcId="{69A39714-EAE2-423D-9382-075939125BCF}" destId="{32B19A7D-6CEA-4618-9807-EF16494AC92C}" srcOrd="0" destOrd="0" presId="urn:microsoft.com/office/officeart/2005/8/layout/process1"/>
    <dgm:cxn modelId="{E686B017-E28D-40C9-8C6A-B0CDDE9BD5D1}" type="presOf" srcId="{69A39714-EAE2-423D-9382-075939125BCF}" destId="{8BFC7FC4-7325-4E48-B4FF-3673431480FA}" srcOrd="1" destOrd="0" presId="urn:microsoft.com/office/officeart/2005/8/layout/process1"/>
    <dgm:cxn modelId="{026452BF-AD2D-4DE9-A3F6-8F0C61D397C0}" type="presOf" srcId="{C4EA099F-0318-4DC0-AFCB-74B7AC133064}" destId="{19BCA070-D9ED-4EE4-AADD-6196ABB515D6}" srcOrd="0" destOrd="0" presId="urn:microsoft.com/office/officeart/2005/8/layout/process1"/>
    <dgm:cxn modelId="{53BBA6D5-FB77-4210-A38A-1E4DE339B9CE}" srcId="{288F0F4D-E413-48DA-A05F-E47665207162}" destId="{FB3C5C21-8683-4DE5-B939-221F25E3D587}" srcOrd="1" destOrd="0" parTransId="{DD1EE3B4-F3CD-44D5-8CC8-A587FF92C1FA}" sibTransId="{0B3B8378-8CE9-4CE3-BE75-3D6AB0267D8E}"/>
    <dgm:cxn modelId="{9A8921B7-05AF-4920-8F77-ACCE6B980233}" srcId="{288F0F4D-E413-48DA-A05F-E47665207162}" destId="{9B77276F-62D5-4199-A301-D3DEEAC01C4E}" srcOrd="2" destOrd="0" parTransId="{F838D010-2470-4A09-A5C0-34A9D1B414CE}" sibTransId="{C15AB013-2FAD-408C-81F2-DF5F3F4738AD}"/>
    <dgm:cxn modelId="{38E26FE7-2FEB-416A-A71D-EB267A867703}" type="presOf" srcId="{0B3B8378-8CE9-4CE3-BE75-3D6AB0267D8E}" destId="{915D92BC-A12F-4F8D-8F6D-515555DC9449}" srcOrd="0" destOrd="0" presId="urn:microsoft.com/office/officeart/2005/8/layout/process1"/>
    <dgm:cxn modelId="{4B266F91-982E-4D64-BB7A-9F3EFE5C87FA}" srcId="{288F0F4D-E413-48DA-A05F-E47665207162}" destId="{C4EA099F-0318-4DC0-AFCB-74B7AC133064}" srcOrd="0" destOrd="0" parTransId="{16A9521A-8C8F-4CD8-BC59-58ECD1236B1E}" sibTransId="{69A39714-EAE2-423D-9382-075939125BCF}"/>
    <dgm:cxn modelId="{9D9E5078-E3B6-4DFF-A6DB-ABB880B4F766}" type="presOf" srcId="{FB3C5C21-8683-4DE5-B939-221F25E3D587}" destId="{DC2DEF28-2D6E-4C42-A53C-1490F18D3A02}" srcOrd="0" destOrd="0" presId="urn:microsoft.com/office/officeart/2005/8/layout/process1"/>
    <dgm:cxn modelId="{4D9D172F-F985-4315-9934-07309E66AD16}" type="presOf" srcId="{288F0F4D-E413-48DA-A05F-E47665207162}" destId="{C2F5996E-C489-4138-B350-676F9A86CAC5}" srcOrd="0" destOrd="0" presId="urn:microsoft.com/office/officeart/2005/8/layout/process1"/>
    <dgm:cxn modelId="{6A6ED945-F64B-4707-89E3-2D40A2111E3E}" type="presParOf" srcId="{C2F5996E-C489-4138-B350-676F9A86CAC5}" destId="{19BCA070-D9ED-4EE4-AADD-6196ABB515D6}" srcOrd="0" destOrd="0" presId="urn:microsoft.com/office/officeart/2005/8/layout/process1"/>
    <dgm:cxn modelId="{1566768B-CF11-433E-8BE6-4BAF26396B86}" type="presParOf" srcId="{C2F5996E-C489-4138-B350-676F9A86CAC5}" destId="{32B19A7D-6CEA-4618-9807-EF16494AC92C}" srcOrd="1" destOrd="0" presId="urn:microsoft.com/office/officeart/2005/8/layout/process1"/>
    <dgm:cxn modelId="{05B7AFFA-FA52-4D2F-8FDF-0441B3356844}" type="presParOf" srcId="{32B19A7D-6CEA-4618-9807-EF16494AC92C}" destId="{8BFC7FC4-7325-4E48-B4FF-3673431480FA}" srcOrd="0" destOrd="0" presId="urn:microsoft.com/office/officeart/2005/8/layout/process1"/>
    <dgm:cxn modelId="{22001456-9E7F-4767-9BA9-5C8FE138678D}" type="presParOf" srcId="{C2F5996E-C489-4138-B350-676F9A86CAC5}" destId="{DC2DEF28-2D6E-4C42-A53C-1490F18D3A02}" srcOrd="2" destOrd="0" presId="urn:microsoft.com/office/officeart/2005/8/layout/process1"/>
    <dgm:cxn modelId="{CAF502E2-9C7B-40DB-AB88-7557DDCE8356}" type="presParOf" srcId="{C2F5996E-C489-4138-B350-676F9A86CAC5}" destId="{915D92BC-A12F-4F8D-8F6D-515555DC9449}" srcOrd="3" destOrd="0" presId="urn:microsoft.com/office/officeart/2005/8/layout/process1"/>
    <dgm:cxn modelId="{FEB2404D-B7F4-489C-83FD-87FC47F4B4E2}" type="presParOf" srcId="{915D92BC-A12F-4F8D-8F6D-515555DC9449}" destId="{4934F0C7-63D2-421B-A343-3C3D21F892E4}" srcOrd="0" destOrd="0" presId="urn:microsoft.com/office/officeart/2005/8/layout/process1"/>
    <dgm:cxn modelId="{41BABCB4-82A4-4BF3-AEEE-A497F491483C}" type="presParOf" srcId="{C2F5996E-C489-4138-B350-676F9A86CAC5}" destId="{7CE432A7-4D3C-47F7-BB1E-CB9DE07D65F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243F0-850C-4E96-95BB-B43A69B5FDC8}">
      <dsp:nvSpPr>
        <dsp:cNvPr id="0" name=""/>
        <dsp:cNvSpPr/>
      </dsp:nvSpPr>
      <dsp:spPr>
        <a:xfrm>
          <a:off x="0" y="532652"/>
          <a:ext cx="2937420" cy="117496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2016. I. félév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198 TK</a:t>
          </a:r>
        </a:p>
      </dsp:txBody>
      <dsp:txXfrm>
        <a:off x="587484" y="532652"/>
        <a:ext cx="1762452" cy="1174968"/>
      </dsp:txXfrm>
    </dsp:sp>
    <dsp:sp modelId="{627B3C86-1C87-4745-97C9-9A7DE76C3563}">
      <dsp:nvSpPr>
        <dsp:cNvPr id="0" name=""/>
        <dsp:cNvSpPr/>
      </dsp:nvSpPr>
      <dsp:spPr>
        <a:xfrm>
          <a:off x="2458617" y="532652"/>
          <a:ext cx="2937420" cy="1174968"/>
        </a:xfrm>
        <a:prstGeom prst="chevron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2016. II félév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198</a:t>
          </a:r>
          <a:r>
            <a:rPr lang="hu-H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rPr>
            <a:t>58 TK</a:t>
          </a:r>
        </a:p>
      </dsp:txBody>
      <dsp:txXfrm>
        <a:off x="3046101" y="532652"/>
        <a:ext cx="1762452" cy="1174968"/>
      </dsp:txXfrm>
    </dsp:sp>
    <dsp:sp modelId="{1E10AA5E-A7EC-4639-9793-DAA7C788FDC0}">
      <dsp:nvSpPr>
        <dsp:cNvPr id="0" name=""/>
        <dsp:cNvSpPr/>
      </dsp:nvSpPr>
      <dsp:spPr>
        <a:xfrm>
          <a:off x="4978901" y="532652"/>
          <a:ext cx="2937420" cy="1174968"/>
        </a:xfrm>
        <a:prstGeom prst="chevron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59 TK + 1 középirányító</a:t>
          </a:r>
          <a:endParaRPr lang="hu-HU" sz="20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66385" y="532652"/>
        <a:ext cx="1762452" cy="1174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CA070-D9ED-4EE4-AADD-6196ABB515D6}">
      <dsp:nvSpPr>
        <dsp:cNvPr id="0" name=""/>
        <dsp:cNvSpPr/>
      </dsp:nvSpPr>
      <dsp:spPr>
        <a:xfrm>
          <a:off x="6476" y="0"/>
          <a:ext cx="1935665" cy="396044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hu-HU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Központosított</a:t>
          </a:r>
          <a:r>
            <a:rPr lang="hu-H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gazdálkodás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-Likviditási</a:t>
          </a:r>
          <a:r>
            <a:rPr lang="hu-H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problémák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-Növekvő</a:t>
          </a:r>
          <a:r>
            <a:rPr lang="hu-H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adósság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-Módosuló</a:t>
          </a:r>
          <a:r>
            <a:rPr lang="hu-H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jogszabályi környezet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-Költségvetési</a:t>
          </a:r>
          <a:r>
            <a:rPr lang="hu-H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konszolidáció</a:t>
          </a:r>
          <a:endParaRPr lang="hu-H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70" y="56694"/>
        <a:ext cx="1822277" cy="3847052"/>
      </dsp:txXfrm>
    </dsp:sp>
    <dsp:sp modelId="{32B19A7D-6CEA-4618-9807-EF16494AC92C}">
      <dsp:nvSpPr>
        <dsp:cNvPr id="0" name=""/>
        <dsp:cNvSpPr/>
      </dsp:nvSpPr>
      <dsp:spPr>
        <a:xfrm>
          <a:off x="2140682" y="1740197"/>
          <a:ext cx="420907" cy="48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>
            <a:solidFill>
              <a:schemeClr val="tx1"/>
            </a:solidFill>
          </a:endParaRPr>
        </a:p>
      </dsp:txBody>
      <dsp:txXfrm>
        <a:off x="2140682" y="1836206"/>
        <a:ext cx="294635" cy="288026"/>
      </dsp:txXfrm>
    </dsp:sp>
    <dsp:sp modelId="{DC2DEF28-2D6E-4C42-A53C-1490F18D3A02}">
      <dsp:nvSpPr>
        <dsp:cNvPr id="0" name=""/>
        <dsp:cNvSpPr/>
      </dsp:nvSpPr>
      <dsp:spPr>
        <a:xfrm>
          <a:off x="2736306" y="0"/>
          <a:ext cx="1935665" cy="396044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-Tankerületi</a:t>
          </a:r>
          <a:r>
            <a:rPr lang="hu-H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rendszer átalakítása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-Keretgazdálkodás</a:t>
          </a:r>
          <a:r>
            <a:rPr lang="hu-H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bevezetése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-Szervezetfejlesztés</a:t>
          </a:r>
          <a:r>
            <a:rPr lang="hu-H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-Tartozásállomány</a:t>
          </a:r>
          <a:r>
            <a:rPr lang="hu-H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megszűntetése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2016. November 30.- 58 TK</a:t>
          </a:r>
          <a:endParaRPr lang="hu-HU" sz="1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3000" y="56694"/>
        <a:ext cx="1822277" cy="3847052"/>
      </dsp:txXfrm>
    </dsp:sp>
    <dsp:sp modelId="{915D92BC-A12F-4F8D-8F6D-515555DC9449}">
      <dsp:nvSpPr>
        <dsp:cNvPr id="0" name=""/>
        <dsp:cNvSpPr/>
      </dsp:nvSpPr>
      <dsp:spPr>
        <a:xfrm>
          <a:off x="4860563" y="1740197"/>
          <a:ext cx="399814" cy="480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80340"/>
            <a:satOff val="-6007"/>
            <a:lumOff val="308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>
            <a:solidFill>
              <a:schemeClr val="tx1"/>
            </a:solidFill>
          </a:endParaRPr>
        </a:p>
      </dsp:txBody>
      <dsp:txXfrm>
        <a:off x="4860563" y="1836206"/>
        <a:ext cx="279870" cy="288026"/>
      </dsp:txXfrm>
    </dsp:sp>
    <dsp:sp modelId="{7CE432A7-4D3C-47F7-BB1E-CB9DE07D65FF}">
      <dsp:nvSpPr>
        <dsp:cNvPr id="0" name=""/>
        <dsp:cNvSpPr/>
      </dsp:nvSpPr>
      <dsp:spPr>
        <a:xfrm>
          <a:off x="5426338" y="0"/>
          <a:ext cx="1935665" cy="396044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-önkormányzati</a:t>
          </a:r>
          <a:r>
            <a:rPr lang="hu-H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működtetés átvétele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-szakszolgálati</a:t>
          </a:r>
          <a:r>
            <a:rPr lang="hu-H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intézményrendszerrel gyógypedagógiai ellátással kapcsolatos javaslatok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-intézményi</a:t>
          </a:r>
          <a:r>
            <a:rPr lang="hu-H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alapdokumentumok vizsgálata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-ingatlan-beruházási</a:t>
          </a:r>
          <a:r>
            <a:rPr lang="hu-H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és felújítási terv készítése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-a</a:t>
          </a:r>
          <a:r>
            <a:rPr lang="hu-H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Klebelsberg Központ és a tankerületi központok szabályzatrendszere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-a</a:t>
          </a:r>
          <a:r>
            <a:rPr lang="hu-H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tankerületi igazgatók munkájának az értékelése</a:t>
          </a:r>
          <a:endParaRPr lang="hu-H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3032" y="56694"/>
        <a:ext cx="1822277" cy="384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69006-1E15-483F-B8FB-B06C6B6AA9CF}" type="datetimeFigureOut">
              <a:rPr lang="hu-HU" smtClean="0"/>
              <a:pPr/>
              <a:t>2017.09.01.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3211-473F-4E16-826C-1A240433767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7310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60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20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81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41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05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68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28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091" algn="l" defTabSz="9135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fejlesztő és átdolgozó munka nyomán 2017-ben 1358 EKE OFI-s kiadvány van a tankönyvjegyzéken.</a:t>
            </a:r>
          </a:p>
          <a:p>
            <a:r>
              <a:rPr lang="hu-HU" dirty="0" smtClean="0"/>
              <a:t>Lezárult a kísérletitankönyv-fejlesztés második szakasza, melynek eredményeként újabb 63 újgenerációs tankönyv nyerte el végső változatát a 2., 6., 10. és a 3., 7. évfolyamokon.</a:t>
            </a:r>
          </a:p>
          <a:p>
            <a:r>
              <a:rPr lang="hu-HU" dirty="0" smtClean="0"/>
              <a:t>A tankönyvfejlesztés ütemterve összeállt a 2018–2020 közötti időszakra (az EKE OFI, az Országos Nemzetiségi Tanács és Magyar Gyógypedagógusok Egyesülete közreműködésével), a fejlesztések fő fókusza az </a:t>
            </a:r>
            <a:r>
              <a:rPr lang="hu-HU" dirty="0" err="1" smtClean="0"/>
              <a:t>SNI-s</a:t>
            </a:r>
            <a:r>
              <a:rPr lang="hu-HU" dirty="0" smtClean="0"/>
              <a:t> és a nemzetiségi tankönyvek; valamint a digitális tananyagok készítése.</a:t>
            </a:r>
          </a:p>
          <a:p>
            <a:r>
              <a:rPr lang="hu-HU" b="1" dirty="0" smtClean="0"/>
              <a:t>A következő három évben több, mint 400 db tankönyv, több, mint 300 munkafüzet és több, mint 100 digitális tananyag fog elkészülni</a:t>
            </a:r>
            <a:r>
              <a:rPr lang="hu-HU" dirty="0" smtClean="0"/>
              <a:t>, (melyek közel egyharmada </a:t>
            </a:r>
            <a:r>
              <a:rPr lang="hu-HU" dirty="0" err="1" smtClean="0"/>
              <a:t>SNI-s</a:t>
            </a:r>
            <a:r>
              <a:rPr lang="hu-HU" dirty="0" smtClean="0"/>
              <a:t> és közel egyharmada nemzetiségi kiadvány lesz).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3211-473F-4E16-826C-1A240433767D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73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A5153-3627-4415-8B0C-AAEEACF2982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0877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3211-473F-4E16-826C-1A240433767D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4397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Fontos a széles körű tájékozódás a továbbtanulási lehetőségekről, az aktuális </a:t>
            </a:r>
            <a:r>
              <a:rPr lang="hu-HU" dirty="0" err="1" smtClean="0"/>
              <a:t>munkaerőpiaci</a:t>
            </a:r>
            <a:r>
              <a:rPr lang="hu-HU" dirty="0" smtClean="0"/>
              <a:t> viszonyokról, a szakmákkal való mélyebb megismerkedés. </a:t>
            </a:r>
          </a:p>
          <a:p>
            <a:r>
              <a:rPr lang="hu-HU" b="1" dirty="0" smtClean="0"/>
              <a:t>Új intézkedés</a:t>
            </a:r>
            <a:r>
              <a:rPr lang="hu-HU" dirty="0" smtClean="0"/>
              <a:t>: az iskolák munkarendjébe bekerül a </a:t>
            </a:r>
            <a:r>
              <a:rPr lang="hu-HU" i="1" dirty="0" smtClean="0"/>
              <a:t>pályaorientációs célú tanítás nélküli munkanap </a:t>
            </a:r>
            <a:r>
              <a:rPr lang="hu-HU" dirty="0" smtClean="0"/>
              <a:t>(2017/2018. tanév rendjéről szóló 14/2017. (VI. 14.) EMMI rendelet)</a:t>
            </a:r>
          </a:p>
          <a:p>
            <a:r>
              <a:rPr lang="hu-HU" dirty="0" smtClean="0"/>
              <a:t>Cél lehetőséget biztosítani az iskolák számára, hogy fokozottabb figyelemmel foglalkozhassanak a tanulók pályaorientációjával, támogathassák a tanulók és a szülők tájékozódását és döntéseit.</a:t>
            </a:r>
          </a:p>
          <a:p>
            <a:r>
              <a:rPr lang="hu-HU" dirty="0" smtClean="0"/>
              <a:t>Összeköthető a helyi pályaválasztási kiállításokkal.</a:t>
            </a:r>
          </a:p>
          <a:p>
            <a:r>
              <a:rPr lang="hu-HU" dirty="0" smtClean="0"/>
              <a:t>A 7-8. és 11-12. évfolyamos tanulók számára tanévenként 2-2 tanítási nap igazolt hiányzásnak minősül, amennyiben pályaválasztási, továbbtanulási célú iskolán kívüli programokon vesz részt (igazolással)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3211-473F-4E16-826C-1A240433767D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4397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NKP fejlesztésének tervei között szerepel: új funkciók kialakítása, a meglévők kiegészítése, a digitális tananyagok bővítése.</a:t>
            </a:r>
          </a:p>
          <a:p>
            <a:r>
              <a:rPr lang="hu-HU" dirty="0" smtClean="0"/>
              <a:t>Várható új funkciók a közösségimédia-használattal, az akadálymentesítéssel és a </a:t>
            </a:r>
            <a:r>
              <a:rPr lang="hu-HU" dirty="0" err="1" smtClean="0"/>
              <a:t>keresés-optimalizációval</a:t>
            </a:r>
            <a:r>
              <a:rPr lang="hu-HU" dirty="0" smtClean="0"/>
              <a:t> összefüggésben.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NKP-n</a:t>
            </a:r>
            <a:r>
              <a:rPr lang="hu-HU" dirty="0" smtClean="0"/>
              <a:t> jelenleg több mint 200 tankönyv, 30.000 digitális interaktív alkalmazás, 10.000 publikálható tartalom és 30.000 egyéni tartalom található meg.</a:t>
            </a:r>
          </a:p>
          <a:p>
            <a:r>
              <a:rPr lang="hu-HU" b="1" dirty="0" err="1" smtClean="0"/>
              <a:t>Okostankönyvek</a:t>
            </a:r>
            <a:r>
              <a:rPr lang="hu-HU" dirty="0" smtClean="0"/>
              <a:t>: Az újgenerációs tankönyvek a böngészők által jól megjeleníthető HTML leírónyelv használatával is elérhetőek lesznek. Az első ún. </a:t>
            </a:r>
            <a:r>
              <a:rPr lang="hu-HU" dirty="0" err="1" smtClean="0"/>
              <a:t>okostankönyvek</a:t>
            </a:r>
            <a:r>
              <a:rPr lang="hu-HU" dirty="0" smtClean="0"/>
              <a:t> az 5. és a 9. évfolyamos tantárgyakhoz kapcsolódva, várhatóan 2017 novemberében jelennek meg az </a:t>
            </a:r>
            <a:r>
              <a:rPr lang="hu-HU" dirty="0" err="1" smtClean="0"/>
              <a:t>NKP-n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3211-473F-4E16-826C-1A240433767D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2292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3211-473F-4E16-826C-1A240433767D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05632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Gyermekek Számára Biztonságos</a:t>
            </a:r>
            <a:r>
              <a:rPr lang="hu-H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hu-H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nternetszolgáltatás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megteremtéséről, a tudatos és értékteremtő internethasználatról és Magyarország Digitális Gyermekvédelmi Stratégiájáról szóló</a:t>
            </a:r>
            <a:r>
              <a:rPr lang="hu-HU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488/2016. (IX. 2.)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Korm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atározat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értelmében a Kormány tavaly elfogadta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Magyarország Digitális Gyermekvédelmi Stratégiáját (</a:t>
            </a:r>
            <a:r>
              <a:rPr lang="hu-H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DGyS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DGyS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elérhetősége: http://www.kormany.hu/hu/miniszterelnoki-kabinetiroda/digitalis-jolet-program/strategiak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stratégia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egyik legfontosabb célja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tudatos, értékteremtő internethasználat támogatása, illetve a gyermekek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védelmét szolgáló szabályok és intézkedések érvényesítésének hangsúlyozása.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nnak érdekében, hogy a gyermekek számára veszélyes és káros tartalmak szűrését lehetővé tevő technológiai megoldások mindenki számára hosszú távon térítésmentesen elérhetőek legyenek,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DGyS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 ingyenesen hozzáférhető, magyar nyelvű, korszerű gyermekvédelmi szűrőszoftver kifejlesztését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irányozza elő. A </a:t>
            </a:r>
            <a:r>
              <a:rPr lang="hu-H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DGyS-ben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foglaltak alapján a Kormány egy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gyermekvédelemmel kapcsolatos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információkat összegyűjtő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honlap létrehozásáról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továbbá az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zaklatások, megfélemlítések megelőzését és kezelését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támogató,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ingyenes képzési és továbbképzési programok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indításáról is döntött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Kormány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számos kiemelt és standard európai uniós projektet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indít, továbbá hazai forrást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biztosít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arra, hogy a</a:t>
            </a:r>
            <a:r>
              <a:rPr lang="hu-H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DGyS-ben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foglalt célok megvalósuljanak.</a:t>
            </a:r>
          </a:p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A5153-3627-4415-8B0C-AAEEACF29825}" type="slidenum">
              <a:rPr lang="hu-HU" smtClean="0">
                <a:solidFill>
                  <a:prstClr val="black"/>
                </a:solidFill>
              </a:rPr>
              <a:pPr/>
              <a:t>22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63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0" y="540000"/>
            <a:ext cx="3429000" cy="2324100"/>
          </a:xfrm>
          <a:prstGeom prst="rect">
            <a:avLst/>
          </a:prstGeom>
        </p:spPr>
      </p:pic>
      <p:cxnSp>
        <p:nvCxnSpPr>
          <p:cNvPr id="7" name="Egyenes összekötő 6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2160000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4644000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7" indent="0" algn="ctr">
              <a:buNone/>
              <a:defRPr sz="1500"/>
            </a:lvl2pPr>
            <a:lvl3pPr marL="685553" indent="0" algn="ctr">
              <a:buNone/>
              <a:defRPr sz="1400"/>
            </a:lvl3pPr>
            <a:lvl4pPr marL="1028331" indent="0" algn="ctr">
              <a:buNone/>
              <a:defRPr sz="1200"/>
            </a:lvl4pPr>
            <a:lvl5pPr marL="1371105" indent="0" algn="ctr">
              <a:buNone/>
              <a:defRPr sz="1200"/>
            </a:lvl5pPr>
            <a:lvl6pPr marL="1713884" indent="0" algn="ctr">
              <a:buNone/>
              <a:defRPr sz="1200"/>
            </a:lvl6pPr>
            <a:lvl7pPr marL="2056659" indent="0" algn="ctr">
              <a:buNone/>
              <a:defRPr sz="1200"/>
            </a:lvl7pPr>
            <a:lvl8pPr marL="2399436" indent="0" algn="ctr">
              <a:buNone/>
              <a:defRPr sz="1200"/>
            </a:lvl8pPr>
            <a:lvl9pPr marL="2742213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6EF9-563B-4822-9290-502E4BBB49A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78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0E40-B360-4055-94D7-0344F451719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4876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A89-9541-44C2-B308-22E8B15646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5897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90EE-5526-44DA-A43F-4221DCF6923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9599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1FAE-432D-42B8-B55C-E3DD0FB2ABA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61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E2F7-E225-4441-990F-4F6E50721FC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4841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77" indent="0">
              <a:buNone/>
              <a:defRPr sz="2100"/>
            </a:lvl2pPr>
            <a:lvl3pPr marL="685553" indent="0">
              <a:buNone/>
              <a:defRPr sz="1800"/>
            </a:lvl3pPr>
            <a:lvl4pPr marL="1028331" indent="0">
              <a:buNone/>
              <a:defRPr sz="1500"/>
            </a:lvl4pPr>
            <a:lvl5pPr marL="1371105" indent="0">
              <a:buNone/>
              <a:defRPr sz="1500"/>
            </a:lvl5pPr>
            <a:lvl6pPr marL="1713884" indent="0">
              <a:buNone/>
              <a:defRPr sz="1500"/>
            </a:lvl6pPr>
            <a:lvl7pPr marL="2056659" indent="0">
              <a:buNone/>
              <a:defRPr sz="1500"/>
            </a:lvl7pPr>
            <a:lvl8pPr marL="2399436" indent="0">
              <a:buNone/>
              <a:defRPr sz="1500"/>
            </a:lvl8pPr>
            <a:lvl9pPr marL="2742213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280C-4FF2-4298-88A2-BB51904AAA2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5377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0E40-B360-4055-94D7-0344F451719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659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B20-F71D-4927-8EDF-0376BE194E0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3487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2" y="2214555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7" y="1376039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A238DDF-D347-415C-A923-90B06D5EA33D}" type="datetimeFigureOut">
              <a:rPr lang="hu-HU"/>
              <a:pPr>
                <a:defRPr/>
              </a:pPr>
              <a:t>2017.09.01.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939462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0" y="540000"/>
            <a:ext cx="3429000" cy="2324100"/>
          </a:xfrm>
          <a:prstGeom prst="rect">
            <a:avLst/>
          </a:prstGeom>
        </p:spPr>
      </p:pic>
      <p:cxnSp>
        <p:nvCxnSpPr>
          <p:cNvPr id="7" name="Egyenes összekötő 6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2160000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4644000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7" indent="0" algn="ctr">
              <a:buNone/>
              <a:defRPr sz="1500"/>
            </a:lvl2pPr>
            <a:lvl3pPr marL="685553" indent="0" algn="ctr">
              <a:buNone/>
              <a:defRPr sz="1400"/>
            </a:lvl3pPr>
            <a:lvl4pPr marL="1028331" indent="0" algn="ctr">
              <a:buNone/>
              <a:defRPr sz="1200"/>
            </a:lvl4pPr>
            <a:lvl5pPr marL="1371105" indent="0" algn="ctr">
              <a:buNone/>
              <a:defRPr sz="1200"/>
            </a:lvl5pPr>
            <a:lvl6pPr marL="1713884" indent="0" algn="ctr">
              <a:buNone/>
              <a:defRPr sz="1200"/>
            </a:lvl6pPr>
            <a:lvl7pPr marL="2056659" indent="0" algn="ctr">
              <a:buNone/>
              <a:defRPr sz="1200"/>
            </a:lvl7pPr>
            <a:lvl8pPr marL="2399436" indent="0" algn="ctr">
              <a:buNone/>
              <a:defRPr sz="1200"/>
            </a:lvl8pPr>
            <a:lvl9pPr marL="2742213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6EF9-563B-4822-9290-502E4BBB49A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72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AE13-8BE7-4488-A518-CA5B468E8F3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0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B20-F71D-4927-8EDF-0376BE194E0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0358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41" y="1440002"/>
            <a:ext cx="2143125" cy="1452563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37ED-B2C3-4FF6-8EF2-4A8D57846C9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59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079C-29DA-460F-A563-5A84BF5524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1819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A89-9541-44C2-B308-22E8B15646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670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90EE-5526-44DA-A43F-4221DCF6923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3171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1FAE-432D-42B8-B55C-E3DD0FB2ABA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98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E2F7-E225-4441-990F-4F6E50721FC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065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77" indent="0">
              <a:buNone/>
              <a:defRPr sz="2100"/>
            </a:lvl2pPr>
            <a:lvl3pPr marL="685553" indent="0">
              <a:buNone/>
              <a:defRPr sz="1800"/>
            </a:lvl3pPr>
            <a:lvl4pPr marL="1028331" indent="0">
              <a:buNone/>
              <a:defRPr sz="1500"/>
            </a:lvl4pPr>
            <a:lvl5pPr marL="1371105" indent="0">
              <a:buNone/>
              <a:defRPr sz="1500"/>
            </a:lvl5pPr>
            <a:lvl6pPr marL="1713884" indent="0">
              <a:buNone/>
              <a:defRPr sz="1500"/>
            </a:lvl6pPr>
            <a:lvl7pPr marL="2056659" indent="0">
              <a:buNone/>
              <a:defRPr sz="1500"/>
            </a:lvl7pPr>
            <a:lvl8pPr marL="2399436" indent="0">
              <a:buNone/>
              <a:defRPr sz="1500"/>
            </a:lvl8pPr>
            <a:lvl9pPr marL="2742213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280C-4FF2-4298-88A2-BB51904AAA2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9338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0E40-B360-4055-94D7-0344F451719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2344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B20-F71D-4927-8EDF-0376BE194E0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8628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2" y="2214555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7" y="1376039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A238DDF-D347-415C-A923-90B06D5EA33D}" type="datetimeFigureOut">
              <a:rPr lang="hu-HU"/>
              <a:pPr>
                <a:defRPr/>
              </a:pPr>
              <a:t>2017.09.01.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7376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2" y="2214555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7" y="1376039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A238DDF-D347-415C-A923-90B06D5EA33D}" type="datetimeFigureOut">
              <a:rPr lang="hu-HU"/>
              <a:pPr>
                <a:defRPr/>
              </a:pPr>
              <a:t>2017.09.01.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935783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6EF9-563B-4822-9290-502E4BBB49A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0" y="540000"/>
            <a:ext cx="3429000" cy="2324100"/>
          </a:xfrm>
          <a:prstGeom prst="rect">
            <a:avLst/>
          </a:prstGeom>
        </p:spPr>
      </p:pic>
      <p:cxnSp>
        <p:nvCxnSpPr>
          <p:cNvPr id="8" name="Egyenes összekötő 7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AE13-8BE7-4488-A518-CA5B468E8F3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37ED-B2C3-4FF6-8EF2-4A8D57846C9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41" y="1440002"/>
            <a:ext cx="2143125" cy="1452563"/>
          </a:xfrm>
          <a:prstGeom prst="rect">
            <a:avLst/>
          </a:prstGeom>
        </p:spPr>
      </p:pic>
      <p:cxnSp>
        <p:nvCxnSpPr>
          <p:cNvPr id="8" name="Egyenes összekötő 7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079C-29DA-460F-A563-5A84BF5524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A89-9541-44C2-B308-22E8B15646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90EE-5526-44DA-A43F-4221DCF6923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1FAE-432D-42B8-B55C-E3DD0FB2ABA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E2F7-E225-4441-990F-4F6E50721FC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280C-4FF2-4298-88A2-BB51904AAA2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0E40-B360-4055-94D7-0344F451719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rpie_c\AppData\Local\Microsoft\Windows\Temporary Internet Files\Content.Outlook\OEJ00D0C\shutterstock_419238478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3" y="4509120"/>
            <a:ext cx="4976278" cy="33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orpie_c\AppData\Local\Microsoft\Windows\Temporary Internet Files\Content.Outlook\OEJ00D0C\iStock_22614014_MEDIUM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88"/>
          <a:stretch/>
        </p:blipFill>
        <p:spPr bwMode="auto">
          <a:xfrm>
            <a:off x="3366072" y="-499761"/>
            <a:ext cx="5772515" cy="29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rpie_c\AppData\Local\Microsoft\Windows\Temporary Internet Files\Content.Outlook\OEJ00D0C\shutterstock_12695212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732"/>
          <a:stretch/>
        </p:blipFill>
        <p:spPr bwMode="auto">
          <a:xfrm>
            <a:off x="3779917" y="2244109"/>
            <a:ext cx="4898851" cy="242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Triangle 21"/>
          <p:cNvSpPr/>
          <p:nvPr/>
        </p:nvSpPr>
        <p:spPr>
          <a:xfrm flipH="1">
            <a:off x="5868144" y="1340768"/>
            <a:ext cx="3275856" cy="5517232"/>
          </a:xfrm>
          <a:prstGeom prst="rtTriangle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GB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직각 삼각형 18"/>
          <p:cNvSpPr/>
          <p:nvPr/>
        </p:nvSpPr>
        <p:spPr>
          <a:xfrm rot="5400000">
            <a:off x="-2046361" y="2046362"/>
            <a:ext cx="10824961" cy="6732239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OECD_TEXT_20c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8910" y="5961697"/>
            <a:ext cx="2059554" cy="635665"/>
          </a:xfrm>
          <a:prstGeom prst="rect">
            <a:avLst/>
          </a:prstGeom>
        </p:spPr>
      </p:pic>
      <p:sp>
        <p:nvSpPr>
          <p:cNvPr id="29" name="슬라이드 번호 개체 틀 38"/>
          <p:cNvSpPr txBox="1">
            <a:spLocks/>
          </p:cNvSpPr>
          <p:nvPr/>
        </p:nvSpPr>
        <p:spPr>
          <a:xfrm>
            <a:off x="6553200" y="63565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914400">
              <a:defRPr/>
            </a:pPr>
            <a:fld id="{56CE0F94-88E1-4810-8429-2312EEB4C30A}" type="slidenum">
              <a:rPr lang="en-GB" sz="12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algn="r" defTabSz="914400">
                <a:defRPr/>
              </a:pPr>
              <a:t>‹#›</a:t>
            </a:fld>
            <a:endParaRPr lang="en-GB" sz="1200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323530" y="1268760"/>
            <a:ext cx="4176464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altLang="ko-KR" noProof="0" dirty="0"/>
              <a:t>Subtitle</a:t>
            </a:r>
          </a:p>
        </p:txBody>
      </p:sp>
      <p:sp>
        <p:nvSpPr>
          <p:cNvPr id="31" name="직각 삼각형 30"/>
          <p:cNvSpPr/>
          <p:nvPr userDrawn="1"/>
        </p:nvSpPr>
        <p:spPr>
          <a:xfrm rot="5400000">
            <a:off x="-1799781" y="1799786"/>
            <a:ext cx="9899759" cy="6300191"/>
          </a:xfrm>
          <a:prstGeom prst="rtTriangle">
            <a:avLst/>
          </a:prstGeom>
          <a:solidFill>
            <a:srgbClr val="65B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>
          <a:xfrm>
            <a:off x="323530" y="620688"/>
            <a:ext cx="5050904" cy="64807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altLang="ko-KR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9187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B20-F71D-4927-8EDF-0376BE194E0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차트 개체 틀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7505" y="1412776"/>
            <a:ext cx="9001000" cy="54452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altLang="ko-KR" noProof="0" dirty="0"/>
              <a:t> </a:t>
            </a:r>
          </a:p>
        </p:txBody>
      </p:sp>
      <p:sp>
        <p:nvSpPr>
          <p:cNvPr id="9" name="평행 사변형 8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40567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65B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 latinLnBrk="0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/>
              <a:t>Click to edit Master title style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1" y="336550"/>
            <a:ext cx="863600" cy="3365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/>
              <a:t>Chart #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35496" y="980731"/>
            <a:ext cx="9073008" cy="360363"/>
          </a:xfrm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</a:lstStyle>
          <a:p>
            <a:pPr lvl="0"/>
            <a:r>
              <a:rPr lang="en-GB" noProof="0" dirty="0"/>
              <a:t>Click to enter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762918591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평행 사변형 7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540567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내용 개체 틀 27"/>
          <p:cNvSpPr>
            <a:spLocks noGrp="1"/>
          </p:cNvSpPr>
          <p:nvPr>
            <p:ph sz="quarter" idx="16"/>
          </p:nvPr>
        </p:nvSpPr>
        <p:spPr>
          <a:xfrm>
            <a:off x="468314" y="1125538"/>
            <a:ext cx="8135937" cy="53276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>
                <a:effectLst/>
              </a:rPr>
              <a:t>Click to edit Master text styles</a:t>
            </a:r>
            <a:endParaRPr lang="en-GB" altLang="ko-KR" noProof="0" dirty="0"/>
          </a:p>
          <a:p>
            <a:pPr lvl="1"/>
            <a:r>
              <a:rPr lang="en-GB" noProof="0" dirty="0">
                <a:effectLst/>
              </a:rPr>
              <a:t>Second level</a:t>
            </a:r>
            <a:endParaRPr lang="en-GB" altLang="ko-KR" noProof="0" dirty="0"/>
          </a:p>
          <a:p>
            <a:pPr lvl="2"/>
            <a:r>
              <a:rPr lang="en-GB" altLang="ko-KR" noProof="0" dirty="0"/>
              <a:t>Third level</a:t>
            </a:r>
          </a:p>
          <a:p>
            <a:pPr lvl="3"/>
            <a:r>
              <a:rPr lang="en-GB" altLang="ko-KR" noProof="0" dirty="0"/>
              <a:t>Fourth level</a:t>
            </a:r>
          </a:p>
          <a:p>
            <a:pPr lvl="4"/>
            <a:r>
              <a:rPr lang="en-GB" altLang="ko-KR" noProof="0" dirty="0"/>
              <a:t>Fifth level</a:t>
            </a:r>
          </a:p>
        </p:txBody>
      </p:sp>
      <p:sp>
        <p:nvSpPr>
          <p:cNvPr id="32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/>
              <a:t>Click to edit Master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1" y="336550"/>
            <a:ext cx="863600" cy="3365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/>
              <a:t>Chart #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68314" y="765176"/>
            <a:ext cx="8135937" cy="3603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Click to enter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3566170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55577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>
                <a:effectLst/>
              </a:rPr>
              <a:t>Click to edit Master text styles</a:t>
            </a:r>
            <a:endParaRPr lang="en-GB" altLang="ko-KR" noProof="0" dirty="0"/>
          </a:p>
          <a:p>
            <a:pPr lvl="1"/>
            <a:r>
              <a:rPr lang="en-GB" noProof="0" dirty="0">
                <a:effectLst/>
              </a:rPr>
              <a:t>Second level</a:t>
            </a:r>
            <a:endParaRPr lang="en-GB" altLang="ko-KR" noProof="0" dirty="0"/>
          </a:p>
          <a:p>
            <a:pPr lvl="2"/>
            <a:r>
              <a:rPr lang="en-GB" altLang="ko-KR" noProof="0" dirty="0"/>
              <a:t>Third level</a:t>
            </a:r>
          </a:p>
          <a:p>
            <a:pPr lvl="3"/>
            <a:r>
              <a:rPr lang="en-GB" altLang="ko-KR" noProof="0" dirty="0"/>
              <a:t>Fourth level</a:t>
            </a:r>
          </a:p>
          <a:p>
            <a:pPr lvl="4"/>
            <a:r>
              <a:rPr lang="en-GB" altLang="ko-KR" noProof="0" dirty="0"/>
              <a:t>Fifth level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55577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>
                <a:effectLst/>
              </a:rPr>
              <a:t>Click to edit Master text styles</a:t>
            </a:r>
            <a:endParaRPr lang="en-GB" altLang="ko-KR" noProof="0" dirty="0"/>
          </a:p>
          <a:p>
            <a:pPr lvl="1"/>
            <a:r>
              <a:rPr lang="en-GB" noProof="0" dirty="0">
                <a:effectLst/>
              </a:rPr>
              <a:t>Second level</a:t>
            </a:r>
            <a:endParaRPr lang="en-GB" altLang="ko-KR" noProof="0" dirty="0"/>
          </a:p>
          <a:p>
            <a:pPr lvl="2"/>
            <a:r>
              <a:rPr lang="en-GB" altLang="ko-KR" noProof="0" dirty="0"/>
              <a:t>Third level</a:t>
            </a:r>
          </a:p>
          <a:p>
            <a:pPr lvl="3"/>
            <a:r>
              <a:rPr lang="en-GB" altLang="ko-KR" noProof="0" dirty="0"/>
              <a:t>Fourth level</a:t>
            </a:r>
          </a:p>
          <a:p>
            <a:pPr lvl="4"/>
            <a:r>
              <a:rPr lang="en-GB" altLang="ko-KR" noProof="0" dirty="0"/>
              <a:t>Fifth level</a:t>
            </a:r>
          </a:p>
        </p:txBody>
      </p:sp>
      <p:sp>
        <p:nvSpPr>
          <p:cNvPr id="8" name="평행 사변형 7"/>
          <p:cNvSpPr/>
          <p:nvPr userDrawn="1"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평행 사변형 8"/>
          <p:cNvSpPr/>
          <p:nvPr userDrawn="1"/>
        </p:nvSpPr>
        <p:spPr>
          <a:xfrm>
            <a:off x="-540567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 userDrawn="1"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내용 개체 틀 2"/>
          <p:cNvSpPr>
            <a:spLocks noGrp="1"/>
          </p:cNvSpPr>
          <p:nvPr>
            <p:ph sz="half" idx="13"/>
          </p:nvPr>
        </p:nvSpPr>
        <p:spPr>
          <a:xfrm>
            <a:off x="467544" y="3904456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>
                <a:effectLst/>
              </a:rPr>
              <a:t>Click to edit Master text styles</a:t>
            </a:r>
            <a:endParaRPr lang="en-GB" altLang="ko-KR" noProof="0" dirty="0"/>
          </a:p>
          <a:p>
            <a:pPr lvl="1"/>
            <a:r>
              <a:rPr lang="en-GB" noProof="0" dirty="0">
                <a:effectLst/>
              </a:rPr>
              <a:t>Second level</a:t>
            </a:r>
            <a:endParaRPr lang="en-GB" altLang="ko-KR" noProof="0" dirty="0"/>
          </a:p>
          <a:p>
            <a:pPr lvl="2"/>
            <a:r>
              <a:rPr lang="en-GB" altLang="ko-KR" noProof="0" dirty="0"/>
              <a:t>Third level</a:t>
            </a:r>
          </a:p>
          <a:p>
            <a:pPr lvl="3"/>
            <a:r>
              <a:rPr lang="en-GB" altLang="ko-KR" noProof="0" dirty="0"/>
              <a:t>Fourth level</a:t>
            </a:r>
          </a:p>
          <a:p>
            <a:pPr lvl="4"/>
            <a:r>
              <a:rPr lang="en-GB" altLang="ko-KR" noProof="0" dirty="0"/>
              <a:t>Fifth level</a:t>
            </a:r>
          </a:p>
        </p:txBody>
      </p:sp>
      <p:sp>
        <p:nvSpPr>
          <p:cNvPr id="14" name="내용 개체 틀 3"/>
          <p:cNvSpPr>
            <a:spLocks noGrp="1"/>
          </p:cNvSpPr>
          <p:nvPr>
            <p:ph sz="half" idx="14"/>
          </p:nvPr>
        </p:nvSpPr>
        <p:spPr>
          <a:xfrm>
            <a:off x="4658544" y="3904456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>
                <a:effectLst/>
              </a:rPr>
              <a:t>Click to edit Master text styles</a:t>
            </a:r>
            <a:endParaRPr lang="en-GB" altLang="ko-KR" noProof="0" dirty="0"/>
          </a:p>
          <a:p>
            <a:pPr lvl="1"/>
            <a:r>
              <a:rPr lang="en-GB" noProof="0" dirty="0">
                <a:effectLst/>
              </a:rPr>
              <a:t>Second level</a:t>
            </a:r>
            <a:endParaRPr lang="en-GB" altLang="ko-KR" noProof="0" dirty="0"/>
          </a:p>
          <a:p>
            <a:pPr lvl="2"/>
            <a:r>
              <a:rPr lang="en-GB" altLang="ko-KR" noProof="0" dirty="0"/>
              <a:t>Third level</a:t>
            </a:r>
          </a:p>
          <a:p>
            <a:pPr lvl="3"/>
            <a:r>
              <a:rPr lang="en-GB" altLang="ko-KR" noProof="0" dirty="0"/>
              <a:t>Fourth level</a:t>
            </a:r>
          </a:p>
          <a:p>
            <a:pPr lvl="4"/>
            <a:r>
              <a:rPr lang="en-GB" altLang="ko-KR" noProof="0" dirty="0"/>
              <a:t>Fifth level</a:t>
            </a:r>
          </a:p>
        </p:txBody>
      </p:sp>
      <p:sp>
        <p:nvSpPr>
          <p:cNvPr id="16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/>
              <a:t>Click to edit Master title style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1" y="336550"/>
            <a:ext cx="863600" cy="3365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/>
              <a:t>Chart #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68314" y="765176"/>
            <a:ext cx="8135937" cy="3603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Click to enter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69437870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평행 사변형 6"/>
          <p:cNvSpPr/>
          <p:nvPr/>
        </p:nvSpPr>
        <p:spPr>
          <a:xfrm>
            <a:off x="-540567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내용 개체 틀 2"/>
          <p:cNvSpPr>
            <a:spLocks noGrp="1"/>
          </p:cNvSpPr>
          <p:nvPr>
            <p:ph sz="half" idx="1"/>
          </p:nvPr>
        </p:nvSpPr>
        <p:spPr>
          <a:xfrm>
            <a:off x="457201" y="866332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>
                <a:effectLst/>
              </a:rPr>
              <a:t>Click to edit Master text styles</a:t>
            </a:r>
            <a:endParaRPr lang="en-GB" altLang="ko-KR" noProof="0" dirty="0"/>
          </a:p>
          <a:p>
            <a:pPr lvl="1"/>
            <a:r>
              <a:rPr lang="en-GB" noProof="0" dirty="0">
                <a:effectLst/>
              </a:rPr>
              <a:t>Second level</a:t>
            </a:r>
            <a:endParaRPr lang="en-GB" altLang="ko-KR" noProof="0" dirty="0"/>
          </a:p>
          <a:p>
            <a:pPr lvl="2"/>
            <a:r>
              <a:rPr lang="en-GB" altLang="ko-KR" noProof="0" dirty="0"/>
              <a:t>Third level</a:t>
            </a:r>
          </a:p>
          <a:p>
            <a:pPr lvl="3"/>
            <a:r>
              <a:rPr lang="en-GB" altLang="ko-KR" noProof="0" dirty="0"/>
              <a:t>Fourth level</a:t>
            </a:r>
          </a:p>
          <a:p>
            <a:pPr lvl="4"/>
            <a:r>
              <a:rPr lang="en-GB" altLang="ko-KR" noProof="0" dirty="0"/>
              <a:t>Fifth level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sz="half" idx="10"/>
          </p:nvPr>
        </p:nvSpPr>
        <p:spPr>
          <a:xfrm>
            <a:off x="457201" y="2378508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>
                <a:effectLst/>
              </a:rPr>
              <a:t>Click to edit Master text styles</a:t>
            </a:r>
            <a:endParaRPr lang="en-GB" altLang="ko-KR" noProof="0" dirty="0"/>
          </a:p>
          <a:p>
            <a:pPr lvl="1"/>
            <a:r>
              <a:rPr lang="en-GB" noProof="0" dirty="0">
                <a:effectLst/>
              </a:rPr>
              <a:t>Second level</a:t>
            </a:r>
            <a:endParaRPr lang="en-GB" altLang="ko-KR" noProof="0" dirty="0"/>
          </a:p>
          <a:p>
            <a:pPr lvl="2"/>
            <a:r>
              <a:rPr lang="en-GB" altLang="ko-KR" noProof="0" dirty="0"/>
              <a:t>Third level</a:t>
            </a:r>
          </a:p>
          <a:p>
            <a:pPr lvl="3"/>
            <a:r>
              <a:rPr lang="en-GB" altLang="ko-KR" noProof="0" dirty="0"/>
              <a:t>Fourth level</a:t>
            </a:r>
          </a:p>
          <a:p>
            <a:pPr lvl="4"/>
            <a:r>
              <a:rPr lang="en-GB" altLang="ko-KR" noProof="0" dirty="0"/>
              <a:t>Fifth level</a:t>
            </a:r>
          </a:p>
        </p:txBody>
      </p:sp>
      <p:sp>
        <p:nvSpPr>
          <p:cNvPr id="13" name="내용 개체 틀 2"/>
          <p:cNvSpPr>
            <a:spLocks noGrp="1"/>
          </p:cNvSpPr>
          <p:nvPr>
            <p:ph sz="half" idx="11"/>
          </p:nvPr>
        </p:nvSpPr>
        <p:spPr>
          <a:xfrm>
            <a:off x="467545" y="3875858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>
                <a:effectLst/>
              </a:rPr>
              <a:t>Click to edit Master text styles</a:t>
            </a:r>
            <a:endParaRPr lang="en-GB" altLang="ko-KR" noProof="0" dirty="0"/>
          </a:p>
          <a:p>
            <a:pPr lvl="1"/>
            <a:r>
              <a:rPr lang="en-GB" noProof="0" dirty="0">
                <a:effectLst/>
              </a:rPr>
              <a:t>Second level</a:t>
            </a:r>
            <a:endParaRPr lang="en-GB" altLang="ko-KR" noProof="0" dirty="0"/>
          </a:p>
          <a:p>
            <a:pPr lvl="2"/>
            <a:r>
              <a:rPr lang="en-GB" altLang="ko-KR" noProof="0" dirty="0"/>
              <a:t>Third level</a:t>
            </a:r>
          </a:p>
          <a:p>
            <a:pPr lvl="3"/>
            <a:r>
              <a:rPr lang="en-GB" altLang="ko-KR" noProof="0" dirty="0"/>
              <a:t>Fourth level</a:t>
            </a:r>
          </a:p>
          <a:p>
            <a:pPr lvl="4"/>
            <a:r>
              <a:rPr lang="en-GB" altLang="ko-KR" noProof="0" dirty="0"/>
              <a:t>Fifth level</a:t>
            </a:r>
          </a:p>
        </p:txBody>
      </p:sp>
      <p:sp>
        <p:nvSpPr>
          <p:cNvPr id="14" name="내용 개체 틀 2"/>
          <p:cNvSpPr>
            <a:spLocks noGrp="1"/>
          </p:cNvSpPr>
          <p:nvPr>
            <p:ph sz="half" idx="12"/>
          </p:nvPr>
        </p:nvSpPr>
        <p:spPr>
          <a:xfrm>
            <a:off x="467545" y="5388035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>
                <a:effectLst/>
              </a:rPr>
              <a:t>Click to edit Master text styles</a:t>
            </a:r>
            <a:endParaRPr lang="en-GB" altLang="ko-KR" noProof="0" dirty="0"/>
          </a:p>
          <a:p>
            <a:pPr lvl="1"/>
            <a:r>
              <a:rPr lang="en-GB" noProof="0" dirty="0">
                <a:effectLst/>
              </a:rPr>
              <a:t>Second level</a:t>
            </a:r>
            <a:endParaRPr lang="en-GB" altLang="ko-KR" noProof="0" dirty="0"/>
          </a:p>
          <a:p>
            <a:pPr lvl="2"/>
            <a:r>
              <a:rPr lang="en-GB" altLang="ko-KR" noProof="0" dirty="0"/>
              <a:t>Third level</a:t>
            </a:r>
          </a:p>
          <a:p>
            <a:pPr lvl="3"/>
            <a:r>
              <a:rPr lang="en-GB" altLang="ko-KR" noProof="0" dirty="0"/>
              <a:t>Fourth level</a:t>
            </a:r>
          </a:p>
          <a:p>
            <a:pPr lvl="4"/>
            <a:r>
              <a:rPr lang="en-GB" altLang="ko-KR" noProof="0" dirty="0"/>
              <a:t>Fifth level</a:t>
            </a:r>
          </a:p>
        </p:txBody>
      </p:sp>
      <p:sp>
        <p:nvSpPr>
          <p:cNvPr id="18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/>
              <a:t>Click to edit Master title style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1" y="336550"/>
            <a:ext cx="863600" cy="3365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/>
              <a:t>Chart #</a:t>
            </a:r>
          </a:p>
        </p:txBody>
      </p:sp>
    </p:spTree>
    <p:extLst>
      <p:ext uri="{BB962C8B-B14F-4D97-AF65-F5344CB8AC3E}">
        <p14:creationId xmlns:p14="http://schemas.microsoft.com/office/powerpoint/2010/main" xmlns="" val="2298773060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평행 사변형 6"/>
          <p:cNvSpPr/>
          <p:nvPr/>
        </p:nvSpPr>
        <p:spPr>
          <a:xfrm>
            <a:off x="-540567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9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내용 개체 틀 12"/>
          <p:cNvSpPr>
            <a:spLocks noGrp="1"/>
          </p:cNvSpPr>
          <p:nvPr>
            <p:ph sz="quarter" idx="10"/>
          </p:nvPr>
        </p:nvSpPr>
        <p:spPr>
          <a:xfrm>
            <a:off x="395288" y="1268760"/>
            <a:ext cx="8353425" cy="51844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>
                <a:effectLst/>
              </a:rPr>
              <a:t>Click to edit Master text styles</a:t>
            </a:r>
            <a:endParaRPr lang="en-GB" altLang="ko-KR" noProof="0" dirty="0"/>
          </a:p>
          <a:p>
            <a:pPr lvl="1"/>
            <a:r>
              <a:rPr lang="en-GB" noProof="0" dirty="0">
                <a:effectLst/>
              </a:rPr>
              <a:t>Second level</a:t>
            </a:r>
            <a:endParaRPr lang="en-GB" altLang="ko-KR" noProof="0" dirty="0"/>
          </a:p>
          <a:p>
            <a:pPr lvl="2"/>
            <a:r>
              <a:rPr lang="en-GB" altLang="ko-KR" noProof="0" dirty="0"/>
              <a:t>Third level</a:t>
            </a:r>
          </a:p>
          <a:p>
            <a:pPr lvl="3"/>
            <a:r>
              <a:rPr lang="en-GB" altLang="ko-KR" noProof="0" dirty="0"/>
              <a:t>Fourth level</a:t>
            </a:r>
          </a:p>
          <a:p>
            <a:pPr lvl="4"/>
            <a:r>
              <a:rPr lang="en-GB" altLang="ko-KR" noProof="0" dirty="0"/>
              <a:t>Fifth level</a:t>
            </a:r>
          </a:p>
        </p:txBody>
      </p:sp>
      <p:sp>
        <p:nvSpPr>
          <p:cNvPr id="15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1" y="336550"/>
            <a:ext cx="863600" cy="3365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/>
              <a:t>Chart #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68314" y="765176"/>
            <a:ext cx="8135937" cy="3603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Click to enter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512371190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9144000" cy="4437063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ko-KR" noProof="0" dirty="0"/>
              <a:t>Click icon to add a picture</a:t>
            </a:r>
          </a:p>
        </p:txBody>
      </p:sp>
      <p:sp>
        <p:nvSpPr>
          <p:cNvPr id="6" name="평행 사변형 5"/>
          <p:cNvSpPr/>
          <p:nvPr/>
        </p:nvSpPr>
        <p:spPr>
          <a:xfrm>
            <a:off x="1835697" y="4077072"/>
            <a:ext cx="8712968" cy="1728192"/>
          </a:xfrm>
          <a:prstGeom prst="parallelogram">
            <a:avLst>
              <a:gd name="adj" fmla="val 8130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1404664" y="4077072"/>
            <a:ext cx="4680519" cy="1728192"/>
          </a:xfrm>
          <a:prstGeom prst="parallelogram">
            <a:avLst>
              <a:gd name="adj" fmla="val 81305"/>
            </a:avLst>
          </a:prstGeom>
          <a:solidFill>
            <a:srgbClr val="9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972616" y="5976664"/>
            <a:ext cx="7704856" cy="764704"/>
          </a:xfrm>
          <a:prstGeom prst="parallelogram">
            <a:avLst>
              <a:gd name="adj" fmla="val 81305"/>
            </a:avLst>
          </a:prstGeom>
          <a:solidFill>
            <a:srgbClr val="937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altLang="ko-KR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6093296"/>
            <a:ext cx="9289032" cy="523220"/>
          </a:xfrm>
          <a:prstGeom prst="rect">
            <a:avLst/>
          </a:prstGeom>
          <a:solidFill>
            <a:srgbClr val="937D6A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GB" altLang="ko-KR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Subtitle</a:t>
            </a:r>
            <a:endParaRPr lang="en-GB" altLang="ko-KR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47" r="59854" b="17579"/>
          <a:stretch/>
        </p:blipFill>
        <p:spPr>
          <a:xfrm>
            <a:off x="899592" y="4408343"/>
            <a:ext cx="648072" cy="103689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31841" y="4365104"/>
            <a:ext cx="5544616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937D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>
                <a:effectLst/>
              </a:rPr>
              <a:t>Click to edit Master title style</a:t>
            </a:r>
            <a:endParaRPr lang="en-GB" altLang="ko-KR" noProof="0" dirty="0"/>
          </a:p>
        </p:txBody>
      </p:sp>
      <p:pic>
        <p:nvPicPr>
          <p:cNvPr id="12" name="Picture 7" descr="OECD_TEXT_20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5" y="6093306"/>
            <a:ext cx="1800200" cy="5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796826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AE13-8BE7-4488-A518-CA5B468E8F3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70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49694981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/>
          <a:lstStyle/>
          <a:p>
            <a:pPr defTabSz="914400"/>
            <a:fld id="{330E7764-1277-458E-9D8E-39F64F5D6DD0}" type="datetimeFigureOut">
              <a:rPr lang="en-GB" smtClean="0">
                <a:solidFill>
                  <a:prstClr val="black"/>
                </a:solidFill>
              </a:rPr>
              <a:pPr defTabSz="914400"/>
              <a:t>01/09/2017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pPr defTabSz="914400"/>
            <a:fld id="{2A020832-E319-49F4-8DFE-4C9D4DD7AAB2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547052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0D3A275-E608-44BE-B620-A8F7450561AD}" type="datetimeFigureOut">
              <a:rPr lang="en-GB" smtClean="0">
                <a:solidFill>
                  <a:prstClr val="black"/>
                </a:solidFill>
              </a:rPr>
              <a:pPr defTabSz="914400"/>
              <a:t>01/09/2017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F1D2C88-D673-4953-94C2-03EF3B4B55C2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266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952500"/>
          </a:xfrm>
        </p:spPr>
        <p:txBody>
          <a:bodyPr/>
          <a:lstStyle>
            <a:lvl1pPr latinLnBrk="0"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내용 개체 틀 2"/>
          <p:cNvSpPr>
            <a:spLocks noGrp="1"/>
          </p:cNvSpPr>
          <p:nvPr>
            <p:ph sz="half" idx="10"/>
          </p:nvPr>
        </p:nvSpPr>
        <p:spPr>
          <a:xfrm>
            <a:off x="0" y="3573020"/>
            <a:ext cx="9144000" cy="128133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ko-KR" dirty="0"/>
              <a:t>Click to edit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3396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0" y="540000"/>
            <a:ext cx="3429000" cy="2324100"/>
          </a:xfrm>
          <a:prstGeom prst="rect">
            <a:avLst/>
          </a:prstGeom>
        </p:spPr>
      </p:pic>
      <p:cxnSp>
        <p:nvCxnSpPr>
          <p:cNvPr id="7" name="Egyenes összekötő 6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2160000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4644000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7" indent="0" algn="ctr">
              <a:buNone/>
              <a:defRPr sz="1500"/>
            </a:lvl2pPr>
            <a:lvl3pPr marL="685553" indent="0" algn="ctr">
              <a:buNone/>
              <a:defRPr sz="1400"/>
            </a:lvl3pPr>
            <a:lvl4pPr marL="1028331" indent="0" algn="ctr">
              <a:buNone/>
              <a:defRPr sz="1200"/>
            </a:lvl4pPr>
            <a:lvl5pPr marL="1371105" indent="0" algn="ctr">
              <a:buNone/>
              <a:defRPr sz="1200"/>
            </a:lvl5pPr>
            <a:lvl6pPr marL="1713884" indent="0" algn="ctr">
              <a:buNone/>
              <a:defRPr sz="1200"/>
            </a:lvl6pPr>
            <a:lvl7pPr marL="2056659" indent="0" algn="ctr">
              <a:buNone/>
              <a:defRPr sz="1200"/>
            </a:lvl7pPr>
            <a:lvl8pPr marL="2399436" indent="0" algn="ctr">
              <a:buNone/>
              <a:defRPr sz="1200"/>
            </a:lvl8pPr>
            <a:lvl9pPr marL="2742213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6EF9-563B-4822-9290-502E4BBB49A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04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AE13-8BE7-4488-A518-CA5B468E8F3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79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41" y="1440002"/>
            <a:ext cx="2143125" cy="1452563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37ED-B2C3-4FF6-8EF2-4A8D57846C9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20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079C-29DA-460F-A563-5A84BF5524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286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A89-9541-44C2-B308-22E8B15646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640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90EE-5526-44DA-A43F-4221DCF6923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47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41" y="1440002"/>
            <a:ext cx="2143125" cy="1452563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37ED-B2C3-4FF6-8EF2-4A8D57846C9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92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1FAE-432D-42B8-B55C-E3DD0FB2ABA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14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E2F7-E225-4441-990F-4F6E50721FC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563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77" indent="0">
              <a:buNone/>
              <a:defRPr sz="2100"/>
            </a:lvl2pPr>
            <a:lvl3pPr marL="685553" indent="0">
              <a:buNone/>
              <a:defRPr sz="1800"/>
            </a:lvl3pPr>
            <a:lvl4pPr marL="1028331" indent="0">
              <a:buNone/>
              <a:defRPr sz="1500"/>
            </a:lvl4pPr>
            <a:lvl5pPr marL="1371105" indent="0">
              <a:buNone/>
              <a:defRPr sz="1500"/>
            </a:lvl5pPr>
            <a:lvl6pPr marL="1713884" indent="0">
              <a:buNone/>
              <a:defRPr sz="1500"/>
            </a:lvl6pPr>
            <a:lvl7pPr marL="2056659" indent="0">
              <a:buNone/>
              <a:defRPr sz="1500"/>
            </a:lvl7pPr>
            <a:lvl8pPr marL="2399436" indent="0">
              <a:buNone/>
              <a:defRPr sz="1500"/>
            </a:lvl8pPr>
            <a:lvl9pPr marL="2742213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280C-4FF2-4298-88A2-BB51904AAA2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903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0E40-B360-4055-94D7-0344F451719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305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B20-F71D-4927-8EDF-0376BE194E0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546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2" y="2214555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7" y="1376039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A238DDF-D347-415C-A923-90B06D5EA33D}" type="datetimeFigureOut">
              <a:rPr lang="hu-HU"/>
              <a:pPr>
                <a:defRPr/>
              </a:pPr>
              <a:t>2017.09.01.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66491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0" y="540000"/>
            <a:ext cx="3429000" cy="2324100"/>
          </a:xfrm>
          <a:prstGeom prst="rect">
            <a:avLst/>
          </a:prstGeom>
        </p:spPr>
      </p:pic>
      <p:cxnSp>
        <p:nvCxnSpPr>
          <p:cNvPr id="7" name="Egyenes összekötő 6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2160000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4644000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7" indent="0" algn="ctr">
              <a:buNone/>
              <a:defRPr sz="1500"/>
            </a:lvl2pPr>
            <a:lvl3pPr marL="685553" indent="0" algn="ctr">
              <a:buNone/>
              <a:defRPr sz="1400"/>
            </a:lvl3pPr>
            <a:lvl4pPr marL="1028331" indent="0" algn="ctr">
              <a:buNone/>
              <a:defRPr sz="1200"/>
            </a:lvl4pPr>
            <a:lvl5pPr marL="1371105" indent="0" algn="ctr">
              <a:buNone/>
              <a:defRPr sz="1200"/>
            </a:lvl5pPr>
            <a:lvl6pPr marL="1713884" indent="0" algn="ctr">
              <a:buNone/>
              <a:defRPr sz="1200"/>
            </a:lvl6pPr>
            <a:lvl7pPr marL="2056659" indent="0" algn="ctr">
              <a:buNone/>
              <a:defRPr sz="1200"/>
            </a:lvl7pPr>
            <a:lvl8pPr marL="2399436" indent="0" algn="ctr">
              <a:buNone/>
              <a:defRPr sz="1200"/>
            </a:lvl8pPr>
            <a:lvl9pPr marL="2742213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6EF9-563B-4822-9290-502E4BBB49A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89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AE13-8BE7-4488-A518-CA5B468E8F3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70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41" y="1440002"/>
            <a:ext cx="2143125" cy="1452563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37ED-B2C3-4FF6-8EF2-4A8D57846C9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48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079C-29DA-460F-A563-5A84BF5524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92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079C-29DA-460F-A563-5A84BF5524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403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A89-9541-44C2-B308-22E8B15646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241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90EE-5526-44DA-A43F-4221DCF6923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415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1FAE-432D-42B8-B55C-E3DD0FB2ABA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49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E2F7-E225-4441-990F-4F6E50721FC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256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77" indent="0">
              <a:buNone/>
              <a:defRPr sz="2100"/>
            </a:lvl2pPr>
            <a:lvl3pPr marL="685553" indent="0">
              <a:buNone/>
              <a:defRPr sz="1800"/>
            </a:lvl3pPr>
            <a:lvl4pPr marL="1028331" indent="0">
              <a:buNone/>
              <a:defRPr sz="1500"/>
            </a:lvl4pPr>
            <a:lvl5pPr marL="1371105" indent="0">
              <a:buNone/>
              <a:defRPr sz="1500"/>
            </a:lvl5pPr>
            <a:lvl6pPr marL="1713884" indent="0">
              <a:buNone/>
              <a:defRPr sz="1500"/>
            </a:lvl6pPr>
            <a:lvl7pPr marL="2056659" indent="0">
              <a:buNone/>
              <a:defRPr sz="1500"/>
            </a:lvl7pPr>
            <a:lvl8pPr marL="2399436" indent="0">
              <a:buNone/>
              <a:defRPr sz="1500"/>
            </a:lvl8pPr>
            <a:lvl9pPr marL="2742213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280C-4FF2-4298-88A2-BB51904AAA2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79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0E40-B360-4055-94D7-0344F451719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358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B20-F71D-4927-8EDF-0376BE194E0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064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2" y="2214555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7" y="1376039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A238DDF-D347-415C-A923-90B06D5EA33D}" type="datetimeFigureOut">
              <a:rPr lang="hu-HU"/>
              <a:pPr>
                <a:defRPr/>
              </a:pPr>
              <a:t>2017.09.01.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00629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0" y="540000"/>
            <a:ext cx="3429000" cy="2324100"/>
          </a:xfrm>
          <a:prstGeom prst="rect">
            <a:avLst/>
          </a:prstGeom>
        </p:spPr>
      </p:pic>
      <p:cxnSp>
        <p:nvCxnSpPr>
          <p:cNvPr id="7" name="Egyenes összekötő 6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2160000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4644000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7" indent="0" algn="ctr">
              <a:buNone/>
              <a:defRPr sz="1500"/>
            </a:lvl2pPr>
            <a:lvl3pPr marL="685553" indent="0" algn="ctr">
              <a:buNone/>
              <a:defRPr sz="1400"/>
            </a:lvl3pPr>
            <a:lvl4pPr marL="1028331" indent="0" algn="ctr">
              <a:buNone/>
              <a:defRPr sz="1200"/>
            </a:lvl4pPr>
            <a:lvl5pPr marL="1371105" indent="0" algn="ctr">
              <a:buNone/>
              <a:defRPr sz="1200"/>
            </a:lvl5pPr>
            <a:lvl6pPr marL="1713884" indent="0" algn="ctr">
              <a:buNone/>
              <a:defRPr sz="1200"/>
            </a:lvl6pPr>
            <a:lvl7pPr marL="2056659" indent="0" algn="ctr">
              <a:buNone/>
              <a:defRPr sz="1200"/>
            </a:lvl7pPr>
            <a:lvl8pPr marL="2399436" indent="0" algn="ctr">
              <a:buNone/>
              <a:defRPr sz="1200"/>
            </a:lvl8pPr>
            <a:lvl9pPr marL="2742213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6EF9-563B-4822-9290-502E4BBB49A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59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AE13-8BE7-4488-A518-CA5B468E8F3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35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A89-9541-44C2-B308-22E8B15646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513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41" y="1440002"/>
            <a:ext cx="2143125" cy="1452563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37ED-B2C3-4FF6-8EF2-4A8D57846C9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74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079C-29DA-460F-A563-5A84BF5524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68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A89-9541-44C2-B308-22E8B15646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306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90EE-5526-44DA-A43F-4221DCF6923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962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1FAE-432D-42B8-B55C-E3DD0FB2ABA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9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E2F7-E225-4441-990F-4F6E50721FC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266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77" indent="0">
              <a:buNone/>
              <a:defRPr sz="2100"/>
            </a:lvl2pPr>
            <a:lvl3pPr marL="685553" indent="0">
              <a:buNone/>
              <a:defRPr sz="1800"/>
            </a:lvl3pPr>
            <a:lvl4pPr marL="1028331" indent="0">
              <a:buNone/>
              <a:defRPr sz="1500"/>
            </a:lvl4pPr>
            <a:lvl5pPr marL="1371105" indent="0">
              <a:buNone/>
              <a:defRPr sz="1500"/>
            </a:lvl5pPr>
            <a:lvl6pPr marL="1713884" indent="0">
              <a:buNone/>
              <a:defRPr sz="1500"/>
            </a:lvl6pPr>
            <a:lvl7pPr marL="2056659" indent="0">
              <a:buNone/>
              <a:defRPr sz="1500"/>
            </a:lvl7pPr>
            <a:lvl8pPr marL="2399436" indent="0">
              <a:buNone/>
              <a:defRPr sz="1500"/>
            </a:lvl8pPr>
            <a:lvl9pPr marL="2742213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280C-4FF2-4298-88A2-BB51904AAA2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750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0E40-B360-4055-94D7-0344F451719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647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B20-F71D-4927-8EDF-0376BE194E0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538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2" y="2214555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7" y="1376039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A238DDF-D347-415C-A923-90B06D5EA33D}" type="datetimeFigureOut">
              <a:rPr lang="hu-HU"/>
              <a:pPr>
                <a:defRPr/>
              </a:pPr>
              <a:t>2017.09.01.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3485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90EE-5526-44DA-A43F-4221DCF6923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4884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0" y="540000"/>
            <a:ext cx="3429000" cy="2324100"/>
          </a:xfrm>
          <a:prstGeom prst="rect">
            <a:avLst/>
          </a:prstGeom>
        </p:spPr>
      </p:pic>
      <p:cxnSp>
        <p:nvCxnSpPr>
          <p:cNvPr id="7" name="Egyenes összekötő 6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2160000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4644000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7" indent="0" algn="ctr">
              <a:buNone/>
              <a:defRPr sz="1500"/>
            </a:lvl2pPr>
            <a:lvl3pPr marL="685553" indent="0" algn="ctr">
              <a:buNone/>
              <a:defRPr sz="1400"/>
            </a:lvl3pPr>
            <a:lvl4pPr marL="1028331" indent="0" algn="ctr">
              <a:buNone/>
              <a:defRPr sz="1200"/>
            </a:lvl4pPr>
            <a:lvl5pPr marL="1371105" indent="0" algn="ctr">
              <a:buNone/>
              <a:defRPr sz="1200"/>
            </a:lvl5pPr>
            <a:lvl6pPr marL="1713884" indent="0" algn="ctr">
              <a:buNone/>
              <a:defRPr sz="1200"/>
            </a:lvl6pPr>
            <a:lvl7pPr marL="2056659" indent="0" algn="ctr">
              <a:buNone/>
              <a:defRPr sz="1200"/>
            </a:lvl7pPr>
            <a:lvl8pPr marL="2399436" indent="0" algn="ctr">
              <a:buNone/>
              <a:defRPr sz="1200"/>
            </a:lvl8pPr>
            <a:lvl9pPr marL="2742213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6EF9-563B-4822-9290-502E4BBB49A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20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AE13-8BE7-4488-A518-CA5B468E8F3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18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41" y="1440002"/>
            <a:ext cx="2143125" cy="1452563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37ED-B2C3-4FF6-8EF2-4A8D57846C9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60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079C-29DA-460F-A563-5A84BF5524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5120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A89-9541-44C2-B308-22E8B15646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7991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90EE-5526-44DA-A43F-4221DCF6923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747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1FAE-432D-42B8-B55C-E3DD0FB2ABA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75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E2F7-E225-4441-990F-4F6E50721FC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127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77" indent="0">
              <a:buNone/>
              <a:defRPr sz="2100"/>
            </a:lvl2pPr>
            <a:lvl3pPr marL="685553" indent="0">
              <a:buNone/>
              <a:defRPr sz="1800"/>
            </a:lvl3pPr>
            <a:lvl4pPr marL="1028331" indent="0">
              <a:buNone/>
              <a:defRPr sz="1500"/>
            </a:lvl4pPr>
            <a:lvl5pPr marL="1371105" indent="0">
              <a:buNone/>
              <a:defRPr sz="1500"/>
            </a:lvl5pPr>
            <a:lvl6pPr marL="1713884" indent="0">
              <a:buNone/>
              <a:defRPr sz="1500"/>
            </a:lvl6pPr>
            <a:lvl7pPr marL="2056659" indent="0">
              <a:buNone/>
              <a:defRPr sz="1500"/>
            </a:lvl7pPr>
            <a:lvl8pPr marL="2399436" indent="0">
              <a:buNone/>
              <a:defRPr sz="1500"/>
            </a:lvl8pPr>
            <a:lvl9pPr marL="2742213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280C-4FF2-4298-88A2-BB51904AAA2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8799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0E40-B360-4055-94D7-0344F451719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95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1FAE-432D-42B8-B55C-E3DD0FB2ABA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19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B20-F71D-4927-8EDF-0376BE194E0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9720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2" y="2214555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7" y="1376039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A238DDF-D347-415C-A923-90B06D5EA33D}" type="datetimeFigureOut">
              <a:rPr lang="hu-HU"/>
              <a:pPr>
                <a:defRPr/>
              </a:pPr>
              <a:t>2017.09.01.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692654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0" y="540000"/>
            <a:ext cx="3429000" cy="2324100"/>
          </a:xfrm>
          <a:prstGeom prst="rect">
            <a:avLst/>
          </a:prstGeom>
        </p:spPr>
      </p:pic>
      <p:cxnSp>
        <p:nvCxnSpPr>
          <p:cNvPr id="7" name="Egyenes összekötő 6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2160000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4644000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7" indent="0" algn="ctr">
              <a:buNone/>
              <a:defRPr sz="1500"/>
            </a:lvl2pPr>
            <a:lvl3pPr marL="685553" indent="0" algn="ctr">
              <a:buNone/>
              <a:defRPr sz="1400"/>
            </a:lvl3pPr>
            <a:lvl4pPr marL="1028331" indent="0" algn="ctr">
              <a:buNone/>
              <a:defRPr sz="1200"/>
            </a:lvl4pPr>
            <a:lvl5pPr marL="1371105" indent="0" algn="ctr">
              <a:buNone/>
              <a:defRPr sz="1200"/>
            </a:lvl5pPr>
            <a:lvl6pPr marL="1713884" indent="0" algn="ctr">
              <a:buNone/>
              <a:defRPr sz="1200"/>
            </a:lvl6pPr>
            <a:lvl7pPr marL="2056659" indent="0" algn="ctr">
              <a:buNone/>
              <a:defRPr sz="1200"/>
            </a:lvl7pPr>
            <a:lvl8pPr marL="2399436" indent="0" algn="ctr">
              <a:buNone/>
              <a:defRPr sz="1200"/>
            </a:lvl8pPr>
            <a:lvl9pPr marL="2742213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6EF9-563B-4822-9290-502E4BBB49A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0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AE13-8BE7-4488-A518-CA5B468E8F3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76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41" y="1440002"/>
            <a:ext cx="2143125" cy="1452563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37ED-B2C3-4FF6-8EF2-4A8D57846C9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14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079C-29DA-460F-A563-5A84BF5524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9283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A89-9541-44C2-B308-22E8B15646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9921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90EE-5526-44DA-A43F-4221DCF6923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3385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1FAE-432D-42B8-B55C-E3DD0FB2ABA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34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E2F7-E225-4441-990F-4F6E50721FC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46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E2F7-E225-4441-990F-4F6E50721FC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112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77" indent="0">
              <a:buNone/>
              <a:defRPr sz="2100"/>
            </a:lvl2pPr>
            <a:lvl3pPr marL="685553" indent="0">
              <a:buNone/>
              <a:defRPr sz="1800"/>
            </a:lvl3pPr>
            <a:lvl4pPr marL="1028331" indent="0">
              <a:buNone/>
              <a:defRPr sz="1500"/>
            </a:lvl4pPr>
            <a:lvl5pPr marL="1371105" indent="0">
              <a:buNone/>
              <a:defRPr sz="1500"/>
            </a:lvl5pPr>
            <a:lvl6pPr marL="1713884" indent="0">
              <a:buNone/>
              <a:defRPr sz="1500"/>
            </a:lvl6pPr>
            <a:lvl7pPr marL="2056659" indent="0">
              <a:buNone/>
              <a:defRPr sz="1500"/>
            </a:lvl7pPr>
            <a:lvl8pPr marL="2399436" indent="0">
              <a:buNone/>
              <a:defRPr sz="1500"/>
            </a:lvl8pPr>
            <a:lvl9pPr marL="2742213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280C-4FF2-4298-88A2-BB51904AAA2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0927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0E40-B360-4055-94D7-0344F451719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2784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B20-F71D-4927-8EDF-0376BE194E0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6790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2" y="2214555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7" y="1376039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A238DDF-D347-415C-A923-90B06D5EA33D}" type="datetimeFigureOut">
              <a:rPr lang="hu-HU"/>
              <a:pPr>
                <a:defRPr/>
              </a:pPr>
              <a:t>2017.09.01.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89574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0" y="540000"/>
            <a:ext cx="3429000" cy="2324100"/>
          </a:xfrm>
          <a:prstGeom prst="rect">
            <a:avLst/>
          </a:prstGeom>
        </p:spPr>
      </p:pic>
      <p:cxnSp>
        <p:nvCxnSpPr>
          <p:cNvPr id="7" name="Egyenes összekötő 6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2160000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4644000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7" indent="0" algn="ctr">
              <a:buNone/>
              <a:defRPr sz="1500"/>
            </a:lvl2pPr>
            <a:lvl3pPr marL="685553" indent="0" algn="ctr">
              <a:buNone/>
              <a:defRPr sz="1400"/>
            </a:lvl3pPr>
            <a:lvl4pPr marL="1028331" indent="0" algn="ctr">
              <a:buNone/>
              <a:defRPr sz="1200"/>
            </a:lvl4pPr>
            <a:lvl5pPr marL="1371105" indent="0" algn="ctr">
              <a:buNone/>
              <a:defRPr sz="1200"/>
            </a:lvl5pPr>
            <a:lvl6pPr marL="1713884" indent="0" algn="ctr">
              <a:buNone/>
              <a:defRPr sz="1200"/>
            </a:lvl6pPr>
            <a:lvl7pPr marL="2056659" indent="0" algn="ctr">
              <a:buNone/>
              <a:defRPr sz="1200"/>
            </a:lvl7pPr>
            <a:lvl8pPr marL="2399436" indent="0" algn="ctr">
              <a:buNone/>
              <a:defRPr sz="1200"/>
            </a:lvl8pPr>
            <a:lvl9pPr marL="2742213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6EF9-563B-4822-9290-502E4BBB49A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3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AE13-8BE7-4488-A518-CA5B468E8F3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17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41" y="1440002"/>
            <a:ext cx="2143125" cy="1452563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37ED-B2C3-4FF6-8EF2-4A8D57846C9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89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079C-29DA-460F-A563-5A84BF5524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0512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7" indent="0">
              <a:buNone/>
              <a:defRPr sz="1500" b="1"/>
            </a:lvl2pPr>
            <a:lvl3pPr marL="685553" indent="0">
              <a:buNone/>
              <a:defRPr sz="1400" b="1"/>
            </a:lvl3pPr>
            <a:lvl4pPr marL="1028331" indent="0">
              <a:buNone/>
              <a:defRPr sz="1200" b="1"/>
            </a:lvl4pPr>
            <a:lvl5pPr marL="1371105" indent="0">
              <a:buNone/>
              <a:defRPr sz="1200" b="1"/>
            </a:lvl5pPr>
            <a:lvl6pPr marL="1713884" indent="0">
              <a:buNone/>
              <a:defRPr sz="1200" b="1"/>
            </a:lvl6pPr>
            <a:lvl7pPr marL="2056659" indent="0">
              <a:buNone/>
              <a:defRPr sz="1200" b="1"/>
            </a:lvl7pPr>
            <a:lvl8pPr marL="2399436" indent="0">
              <a:buNone/>
              <a:defRPr sz="1200" b="1"/>
            </a:lvl8pPr>
            <a:lvl9pPr marL="2742213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A89-9541-44C2-B308-22E8B15646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983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90EE-5526-44DA-A43F-4221DCF6923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46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77" indent="0">
              <a:buNone/>
              <a:defRPr sz="2100"/>
            </a:lvl2pPr>
            <a:lvl3pPr marL="685553" indent="0">
              <a:buNone/>
              <a:defRPr sz="1800"/>
            </a:lvl3pPr>
            <a:lvl4pPr marL="1028331" indent="0">
              <a:buNone/>
              <a:defRPr sz="1500"/>
            </a:lvl4pPr>
            <a:lvl5pPr marL="1371105" indent="0">
              <a:buNone/>
              <a:defRPr sz="1500"/>
            </a:lvl5pPr>
            <a:lvl6pPr marL="1713884" indent="0">
              <a:buNone/>
              <a:defRPr sz="1500"/>
            </a:lvl6pPr>
            <a:lvl7pPr marL="2056659" indent="0">
              <a:buNone/>
              <a:defRPr sz="1500"/>
            </a:lvl7pPr>
            <a:lvl8pPr marL="2399436" indent="0">
              <a:buNone/>
              <a:defRPr sz="1500"/>
            </a:lvl8pPr>
            <a:lvl9pPr marL="2742213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280C-4FF2-4298-88A2-BB51904AAA2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5313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1FAE-432D-42B8-B55C-E3DD0FB2ABA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9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BE2F7-E225-4441-990F-4F6E50721FC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7516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777" indent="0">
              <a:buNone/>
              <a:defRPr sz="2100"/>
            </a:lvl2pPr>
            <a:lvl3pPr marL="685553" indent="0">
              <a:buNone/>
              <a:defRPr sz="1800"/>
            </a:lvl3pPr>
            <a:lvl4pPr marL="1028331" indent="0">
              <a:buNone/>
              <a:defRPr sz="1500"/>
            </a:lvl4pPr>
            <a:lvl5pPr marL="1371105" indent="0">
              <a:buNone/>
              <a:defRPr sz="1500"/>
            </a:lvl5pPr>
            <a:lvl6pPr marL="1713884" indent="0">
              <a:buNone/>
              <a:defRPr sz="1500"/>
            </a:lvl6pPr>
            <a:lvl7pPr marL="2056659" indent="0">
              <a:buNone/>
              <a:defRPr sz="1500"/>
            </a:lvl7pPr>
            <a:lvl8pPr marL="2399436" indent="0">
              <a:buNone/>
              <a:defRPr sz="1500"/>
            </a:lvl8pPr>
            <a:lvl9pPr marL="2742213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77" indent="0">
              <a:buNone/>
              <a:defRPr sz="1100"/>
            </a:lvl2pPr>
            <a:lvl3pPr marL="685553" indent="0">
              <a:buNone/>
              <a:defRPr sz="900"/>
            </a:lvl3pPr>
            <a:lvl4pPr marL="1028331" indent="0">
              <a:buNone/>
              <a:defRPr sz="800"/>
            </a:lvl4pPr>
            <a:lvl5pPr marL="1371105" indent="0">
              <a:buNone/>
              <a:defRPr sz="800"/>
            </a:lvl5pPr>
            <a:lvl6pPr marL="1713884" indent="0">
              <a:buNone/>
              <a:defRPr sz="800"/>
            </a:lvl6pPr>
            <a:lvl7pPr marL="2056659" indent="0">
              <a:buNone/>
              <a:defRPr sz="800"/>
            </a:lvl7pPr>
            <a:lvl8pPr marL="2399436" indent="0">
              <a:buNone/>
              <a:defRPr sz="800"/>
            </a:lvl8pPr>
            <a:lvl9pPr marL="2742213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280C-4FF2-4298-88A2-BB51904AAA2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4772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0E40-B360-4055-94D7-0344F451719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2546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80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2B20-F71D-4927-8EDF-0376BE194E0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0096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2" y="2214555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 smtClean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7" y="1376039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A238DDF-D347-415C-A923-90B06D5EA33D}" type="datetimeFigureOut">
              <a:rPr lang="hu-HU"/>
              <a:pPr>
                <a:defRPr/>
              </a:pPr>
              <a:t>2017.09.01.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748296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0" y="540000"/>
            <a:ext cx="3429000" cy="2324100"/>
          </a:xfrm>
          <a:prstGeom prst="rect">
            <a:avLst/>
          </a:prstGeom>
        </p:spPr>
      </p:pic>
      <p:cxnSp>
        <p:nvCxnSpPr>
          <p:cNvPr id="7" name="Egyenes összekötő 6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2160000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4644000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7" indent="0" algn="ctr">
              <a:buNone/>
              <a:defRPr sz="1500"/>
            </a:lvl2pPr>
            <a:lvl3pPr marL="685553" indent="0" algn="ctr">
              <a:buNone/>
              <a:defRPr sz="1400"/>
            </a:lvl3pPr>
            <a:lvl4pPr marL="1028331" indent="0" algn="ctr">
              <a:buNone/>
              <a:defRPr sz="1200"/>
            </a:lvl4pPr>
            <a:lvl5pPr marL="1371105" indent="0" algn="ctr">
              <a:buNone/>
              <a:defRPr sz="1200"/>
            </a:lvl5pPr>
            <a:lvl6pPr marL="1713884" indent="0" algn="ctr">
              <a:buNone/>
              <a:defRPr sz="1200"/>
            </a:lvl6pPr>
            <a:lvl7pPr marL="2056659" indent="0" algn="ctr">
              <a:buNone/>
              <a:defRPr sz="1200"/>
            </a:lvl7pPr>
            <a:lvl8pPr marL="2399436" indent="0" algn="ctr">
              <a:buNone/>
              <a:defRPr sz="1200"/>
            </a:lvl8pPr>
            <a:lvl9pPr marL="2742213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6EF9-563B-4822-9290-502E4BBB49A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79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AE13-8BE7-4488-A518-CA5B468E8F3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41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41" y="1440002"/>
            <a:ext cx="2143125" cy="1452563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60000" y="3060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360000" y="6156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37ED-B2C3-4FF6-8EF2-4A8D57846C9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94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079C-29DA-460F-A563-5A84BF5524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60000" y="1152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>
            <a:off x="360000" y="6444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005" y="144000"/>
            <a:ext cx="1285875" cy="871538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B1ECD814-8E67-4E38-A211-FB24587C0F8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78"/>
            <a:ext cx="30861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0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4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55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9" indent="-171389" algn="l" defTabSz="68555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41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1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95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72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4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2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00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7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31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05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84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59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36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1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60000" y="1152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>
            <a:off x="360000" y="6444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005" y="144000"/>
            <a:ext cx="1285875" cy="871538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B1ECD814-8E67-4E38-A211-FB24587C0F8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78"/>
            <a:ext cx="30861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49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55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9" indent="-171389" algn="l" defTabSz="68555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41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1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95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72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4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2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00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7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31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05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84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59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36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1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B1ECD814-8E67-4E38-A211-FB24587C0F8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360000" y="1152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 userDrawn="1"/>
        </p:nvCxnSpPr>
        <p:spPr>
          <a:xfrm>
            <a:off x="360000" y="6444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005" y="144000"/>
            <a:ext cx="1285875" cy="8715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131E"/>
            </a:gs>
            <a:gs pos="50000">
              <a:srgbClr val="00456C"/>
            </a:gs>
            <a:gs pos="100000">
              <a:srgbClr val="00131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effectLst/>
              </a:rPr>
              <a:t>Click to edit Master title style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>
                <a:effectLst/>
              </a:rPr>
              <a:t>Click to edit Master text styles</a:t>
            </a:r>
            <a:endParaRPr lang="ko-KR" altLang="en-US" dirty="0"/>
          </a:p>
          <a:p>
            <a:pPr lvl="1"/>
            <a:r>
              <a:rPr lang="en-GB" dirty="0">
                <a:effectLst/>
              </a:rPr>
              <a:t>Second level</a:t>
            </a:r>
            <a:endParaRPr lang="ko-KR" altLang="en-US" dirty="0"/>
          </a:p>
          <a:p>
            <a:pPr lvl="2"/>
            <a:r>
              <a:rPr lang="en-GB" altLang="ko-KR" dirty="0"/>
              <a:t>Third level</a:t>
            </a:r>
            <a:endParaRPr lang="ko-KR" altLang="en-US" dirty="0"/>
          </a:p>
          <a:p>
            <a:pPr lvl="3"/>
            <a:r>
              <a:rPr lang="en-GB" altLang="ko-KR" dirty="0"/>
              <a:t>Fourth level</a:t>
            </a:r>
            <a:endParaRPr lang="ko-KR" altLang="en-US" dirty="0"/>
          </a:p>
          <a:p>
            <a:pPr lvl="4"/>
            <a:r>
              <a:rPr lang="en-GB" altLang="ko-KR" dirty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004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60000" y="1152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>
            <a:off x="360000" y="6444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005" y="144000"/>
            <a:ext cx="1285875" cy="871538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B1ECD814-8E67-4E38-A211-FB24587C0F8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78"/>
            <a:ext cx="30861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88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55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9" indent="-171389" algn="l" defTabSz="68555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41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1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95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72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4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2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00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7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31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05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84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59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36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1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60000" y="1152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>
            <a:off x="360000" y="6444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005" y="144000"/>
            <a:ext cx="1285875" cy="871538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B1ECD814-8E67-4E38-A211-FB24587C0F8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78"/>
            <a:ext cx="30861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73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55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9" indent="-171389" algn="l" defTabSz="68555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41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1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95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72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4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2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00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7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31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05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84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59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36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1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60000" y="1152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>
            <a:off x="360000" y="6444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005" y="144000"/>
            <a:ext cx="1285875" cy="871538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B1ECD814-8E67-4E38-A211-FB24587C0F8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78"/>
            <a:ext cx="30861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36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55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9" indent="-171389" algn="l" defTabSz="68555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41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1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95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72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4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2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00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7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31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05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84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59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36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1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60000" y="1152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>
            <a:off x="360000" y="6444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005" y="144000"/>
            <a:ext cx="1285875" cy="871538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B1ECD814-8E67-4E38-A211-FB24587C0F8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78"/>
            <a:ext cx="30861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12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55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9" indent="-171389" algn="l" defTabSz="68555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41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1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95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72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4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2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00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7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31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05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84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59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36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1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60000" y="1152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>
            <a:off x="360000" y="6444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005" y="144000"/>
            <a:ext cx="1285875" cy="871538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B1ECD814-8E67-4E38-A211-FB24587C0F8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78"/>
            <a:ext cx="30861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9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55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9" indent="-171389" algn="l" defTabSz="68555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41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1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95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72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4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2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00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7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31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05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84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59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36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1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60000" y="1152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>
            <a:off x="360000" y="6444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005" y="144000"/>
            <a:ext cx="1285875" cy="871538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B1ECD814-8E67-4E38-A211-FB24587C0F8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78"/>
            <a:ext cx="30861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1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55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9" indent="-171389" algn="l" defTabSz="68555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41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1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95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72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4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2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00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7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31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05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84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59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36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1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60000" y="1152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>
            <a:off x="360000" y="6444000"/>
            <a:ext cx="84240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005" y="144000"/>
            <a:ext cx="1285875" cy="871538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B1ECD814-8E67-4E38-A211-FB24587C0F8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2017.09.01.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78"/>
            <a:ext cx="30861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78"/>
            <a:ext cx="20574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70"/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07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36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55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9" indent="-171389" algn="l" defTabSz="68555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41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1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95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72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48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24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00" indent="-171389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7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31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05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84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59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36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13" algn="l" defTabSz="68555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jkp.hu/" TargetMode="External"/><Relationship Id="rId7" Type="http://schemas.openxmlformats.org/officeDocument/2006/relationships/image" Target="../media/image16.emf"/><Relationship Id="rId2" Type="http://schemas.openxmlformats.org/officeDocument/2006/relationships/hyperlink" Target="http://www.ajtp.hu/" TargetMode="Externa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hyperlink" Target="http://www.ajkszp.h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munkalap1.xlsx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1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penz7.hu/" TargetMode="External"/><Relationship Id="rId7" Type="http://schemas.openxmlformats.org/officeDocument/2006/relationships/hyperlink" Target="http://folyoiratok.ofi.hu/sites/default/files/penz7-logo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folyoiratok.ofi.hu/sites/default/files/dth-logo.jpg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www.fenntarthatosagi.temahet.hu/" TargetMode="External"/><Relationship Id="rId10" Type="http://schemas.openxmlformats.org/officeDocument/2006/relationships/hyperlink" Target="http://folyoiratok.ofi.hu/sites/default/files/logo_fenttarthatosagi.jpg" TargetMode="External"/><Relationship Id="rId4" Type="http://schemas.openxmlformats.org/officeDocument/2006/relationships/hyperlink" Target="http://www.digitalistemahet.hu/" TargetMode="Externa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94878" y="3614705"/>
            <a:ext cx="8529637" cy="25225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700" i="1" dirty="0"/>
              <a:t/>
            </a:r>
            <a:br>
              <a:rPr lang="hu-HU" sz="2700" i="1" dirty="0"/>
            </a:br>
            <a:endParaRPr lang="hu-HU" sz="2700" dirty="0">
              <a:solidFill>
                <a:srgbClr val="FF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3027144"/>
            <a:ext cx="83529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latin typeface="+mj-lt"/>
              </a:rPr>
              <a:t>Tájékoztatás a </a:t>
            </a:r>
            <a:r>
              <a:rPr lang="hu-HU" sz="3200" b="1" dirty="0" smtClean="0">
                <a:latin typeface="+mj-lt"/>
              </a:rPr>
              <a:t>köznevelési rendszer</a:t>
            </a:r>
          </a:p>
          <a:p>
            <a:pPr algn="ctr"/>
            <a:r>
              <a:rPr lang="hu-HU" sz="3200" b="1" dirty="0" smtClean="0">
                <a:latin typeface="+mj-lt"/>
              </a:rPr>
              <a:t>fejlesztéseiről és jövőképéről</a:t>
            </a:r>
          </a:p>
          <a:p>
            <a:pPr algn="ctr"/>
            <a:endParaRPr lang="hu-HU" sz="1600" dirty="0" smtClean="0">
              <a:latin typeface="+mj-lt"/>
            </a:endParaRPr>
          </a:p>
          <a:p>
            <a:pPr algn="ctr"/>
            <a:r>
              <a:rPr lang="hu-HU" sz="2400" dirty="0" smtClean="0">
                <a:latin typeface="+mj-lt"/>
              </a:rPr>
              <a:t>Országos </a:t>
            </a:r>
            <a:r>
              <a:rPr lang="hu-HU" sz="2400" dirty="0">
                <a:latin typeface="+mj-lt"/>
              </a:rPr>
              <a:t>Tanévnyitó Konferencia</a:t>
            </a:r>
          </a:p>
          <a:p>
            <a:pPr algn="ctr"/>
            <a:r>
              <a:rPr lang="hu-HU" sz="2400" dirty="0" smtClean="0">
                <a:latin typeface="+mj-lt"/>
              </a:rPr>
              <a:t>2017/2018-as tanév</a:t>
            </a:r>
            <a:r>
              <a:rPr lang="hu-HU" sz="2800" dirty="0">
                <a:latin typeface="+mj-lt"/>
              </a:rPr>
              <a:t/>
            </a:r>
            <a:br>
              <a:rPr lang="hu-HU" sz="2800" dirty="0">
                <a:latin typeface="+mj-lt"/>
              </a:rPr>
            </a:br>
            <a:r>
              <a:rPr lang="hu-HU" b="1" dirty="0">
                <a:latin typeface="+mj-lt"/>
              </a:rPr>
              <a:t/>
            </a:r>
            <a:br>
              <a:rPr lang="hu-HU" b="1" dirty="0">
                <a:latin typeface="+mj-lt"/>
              </a:rPr>
            </a:br>
            <a:r>
              <a:rPr lang="hu-HU" sz="2000" dirty="0" smtClean="0">
                <a:latin typeface="+mj-lt"/>
              </a:rPr>
              <a:t>Előadó neve</a:t>
            </a:r>
          </a:p>
          <a:p>
            <a:pPr algn="ctr"/>
            <a:r>
              <a:rPr lang="hu-HU" sz="2000" i="1" dirty="0" smtClean="0">
                <a:latin typeface="+mj-lt"/>
              </a:rPr>
              <a:t>Betöltött funkciója</a:t>
            </a:r>
            <a:endParaRPr lang="hu-HU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1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886700" cy="108012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Nemzeti Köznevelési</a:t>
            </a:r>
            <a:br>
              <a:rPr lang="hu-HU" sz="3600" dirty="0" smtClean="0"/>
            </a:br>
            <a:r>
              <a:rPr lang="hu-HU" sz="3600" dirty="0" smtClean="0"/>
              <a:t>Infrastruktúra Fejlesztési Program</a:t>
            </a:r>
            <a:br>
              <a:rPr lang="hu-HU" sz="3600" dirty="0" smtClean="0"/>
            </a:br>
            <a:endParaRPr lang="hu-HU" sz="36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1842820"/>
              </p:ext>
            </p:extLst>
          </p:nvPr>
        </p:nvGraphicFramePr>
        <p:xfrm>
          <a:off x="467544" y="1835914"/>
          <a:ext cx="7886701" cy="584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926"/>
                <a:gridCol w="1283955"/>
                <a:gridCol w="1283955"/>
                <a:gridCol w="1283955"/>
                <a:gridCol w="1283955"/>
                <a:gridCol w="1283955"/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Év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2014. év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2015. év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2016. év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2017. év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2018. év</a:t>
                      </a:r>
                    </a:p>
                  </a:txBody>
                  <a:tcPr marL="68580" marR="68580" marT="0" marB="0"/>
                </a:tc>
              </a:tr>
              <a:tr h="310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Forrás összege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3 000 M Ft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j-lt"/>
                        </a:rPr>
                        <a:t>3 000 M Ft</a:t>
                      </a:r>
                      <a:endParaRPr lang="hu-HU" sz="18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  <a:latin typeface="+mj-lt"/>
                        </a:rPr>
                        <a:t>2 970 M Ft</a:t>
                      </a:r>
                      <a:endParaRPr lang="hu-HU" sz="18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2 970 M Ft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2 970 M Ft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5234" y="1158806"/>
            <a:ext cx="831323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hu-HU" altLang="hu-H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Tornaterem-építés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900" dirty="0" smtClean="0">
                <a:latin typeface="+mj-lt"/>
                <a:ea typeface="Times New Roman" pitchFamily="18" charset="0"/>
                <a:cs typeface="Times New Roman" pitchFamily="18" charset="0"/>
              </a:rPr>
              <a:t>A tornaterem-építési program költségvetési forrása:</a:t>
            </a:r>
            <a:endParaRPr kumimoji="0" lang="hu-HU" altLang="hu-H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95536" y="2411303"/>
            <a:ext cx="806489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1900" dirty="0" smtClean="0">
              <a:latin typeface="+mj-lt"/>
            </a:endParaRPr>
          </a:p>
          <a:p>
            <a:pPr algn="just"/>
            <a:r>
              <a:rPr lang="hu-HU" sz="1900" b="1" dirty="0" smtClean="0">
                <a:latin typeface="+mj-lt"/>
              </a:rPr>
              <a:t>2. </a:t>
            </a:r>
            <a:r>
              <a:rPr lang="hu-HU" sz="2000" b="1" dirty="0" smtClean="0">
                <a:latin typeface="+mj-lt"/>
              </a:rPr>
              <a:t>Tanuszoda-építés</a:t>
            </a:r>
          </a:p>
          <a:p>
            <a:pPr algn="just"/>
            <a:r>
              <a:rPr lang="hu-HU" sz="2000" dirty="0">
                <a:latin typeface="+mj-lt"/>
              </a:rPr>
              <a:t>A tanuszoda-fejlesztési program költségvetési </a:t>
            </a:r>
            <a:r>
              <a:rPr lang="hu-HU" sz="2000" dirty="0" smtClean="0">
                <a:latin typeface="+mj-lt"/>
              </a:rPr>
              <a:t>forrása:</a:t>
            </a:r>
            <a:endParaRPr lang="hu-HU" sz="1900" b="1" dirty="0">
              <a:latin typeface="+mj-lt"/>
            </a:endParaRPr>
          </a:p>
        </p:txBody>
      </p:sp>
      <p:graphicFrame>
        <p:nvGraphicFramePr>
          <p:cNvPr id="9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8354005"/>
              </p:ext>
            </p:extLst>
          </p:nvPr>
        </p:nvGraphicFramePr>
        <p:xfrm>
          <a:off x="458253" y="3411796"/>
          <a:ext cx="7886701" cy="705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926"/>
                <a:gridCol w="1283955"/>
                <a:gridCol w="1283955"/>
                <a:gridCol w="1283955"/>
                <a:gridCol w="1171220"/>
                <a:gridCol w="1396690"/>
              </a:tblGrid>
              <a:tr h="400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Év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2014. év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2015. év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2016. év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2017. év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2018. év</a:t>
                      </a: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Forrás összege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3 000 M Ft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3 000 M Ft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2 970 M Ft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2 970 M Ft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10 440 M Ft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églalap 9"/>
          <p:cNvSpPr/>
          <p:nvPr/>
        </p:nvSpPr>
        <p:spPr>
          <a:xfrm>
            <a:off x="435234" y="4437112"/>
            <a:ext cx="7972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+mj-lt"/>
              </a:rPr>
              <a:t>3. Tanterem-építés, komplex iskolafejlesztés</a:t>
            </a:r>
          </a:p>
          <a:p>
            <a:r>
              <a:rPr lang="hu-HU" sz="2000" dirty="0" smtClean="0">
                <a:latin typeface="+mj-lt"/>
              </a:rPr>
              <a:t>A tanterem-építés és komplex iskolafejlesztés költségvetési forrása: </a:t>
            </a:r>
            <a:endParaRPr lang="hu-HU" sz="2000" dirty="0">
              <a:latin typeface="+mj-lt"/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5106421"/>
              </p:ext>
            </p:extLst>
          </p:nvPr>
        </p:nvGraphicFramePr>
        <p:xfrm>
          <a:off x="520915" y="5301208"/>
          <a:ext cx="7886701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926"/>
                <a:gridCol w="1283955"/>
                <a:gridCol w="1283955"/>
                <a:gridCol w="1283955"/>
                <a:gridCol w="1283955"/>
                <a:gridCol w="1283955"/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Év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2014. év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2015. év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2016. év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2017. év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2018. év</a:t>
                      </a: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Forrás összege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3 000 M Ft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3 000 M Ft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2 970</a:t>
                      </a:r>
                      <a:r>
                        <a:rPr lang="hu-HU" sz="18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M Ft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2 970 M Ft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2 970 M Ft</a:t>
                      </a:r>
                      <a:endParaRPr lang="hu-HU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59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rmAutofit/>
          </a:bodyPr>
          <a:lstStyle/>
          <a:p>
            <a:r>
              <a:rPr lang="hu-HU" sz="2800" dirty="0"/>
              <a:t>Nemzeti </a:t>
            </a:r>
            <a:r>
              <a:rPr lang="hu-HU" sz="2800" dirty="0" smtClean="0"/>
              <a:t>Köznevelési</a:t>
            </a:r>
            <a:br>
              <a:rPr lang="hu-HU" sz="2800" dirty="0" smtClean="0"/>
            </a:br>
            <a:r>
              <a:rPr lang="hu-HU" sz="2800" dirty="0" smtClean="0"/>
              <a:t>Infrastruktúra </a:t>
            </a:r>
            <a:r>
              <a:rPr lang="hu-HU" sz="2800" dirty="0"/>
              <a:t>Fejlesztési Program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268761"/>
            <a:ext cx="3886200" cy="23762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1800" b="1" dirty="0" smtClean="0">
                <a:latin typeface="+mj-lt"/>
              </a:rPr>
              <a:t>1. A Program I. ütemében 82 projekt valósult meg országszerte:</a:t>
            </a:r>
          </a:p>
          <a:p>
            <a:pPr marL="714375" indent="-341313" algn="just"/>
            <a:r>
              <a:rPr lang="hu-HU" sz="1800" dirty="0" smtClean="0">
                <a:latin typeface="+mj-lt"/>
              </a:rPr>
              <a:t>26 tornaterem-beruházás,</a:t>
            </a:r>
          </a:p>
          <a:p>
            <a:pPr marL="714375" indent="-341313" algn="just"/>
            <a:r>
              <a:rPr lang="hu-HU" sz="1800" dirty="0" smtClean="0">
                <a:latin typeface="+mj-lt"/>
              </a:rPr>
              <a:t>24 tanterem-beruházás,</a:t>
            </a:r>
          </a:p>
          <a:p>
            <a:pPr marL="714375" indent="-341313" algn="just"/>
            <a:r>
              <a:rPr lang="hu-HU" sz="1800" dirty="0" smtClean="0">
                <a:latin typeface="+mj-lt"/>
              </a:rPr>
              <a:t>5 </a:t>
            </a:r>
            <a:r>
              <a:rPr lang="hu-HU" sz="1800" dirty="0">
                <a:latin typeface="+mj-lt"/>
              </a:rPr>
              <a:t>komplett </a:t>
            </a:r>
            <a:r>
              <a:rPr lang="hu-HU" sz="1800" dirty="0" smtClean="0">
                <a:latin typeface="+mj-lt"/>
              </a:rPr>
              <a:t>iskolafejlesztés,</a:t>
            </a:r>
          </a:p>
          <a:p>
            <a:pPr marL="714375" indent="-341313" algn="just"/>
            <a:r>
              <a:rPr lang="hu-HU" sz="1800" dirty="0" smtClean="0">
                <a:latin typeface="+mj-lt"/>
              </a:rPr>
              <a:t>25 tanuszoda-beruházás,</a:t>
            </a:r>
          </a:p>
          <a:p>
            <a:pPr marL="714375" indent="-341313" algn="just"/>
            <a:r>
              <a:rPr lang="hu-HU" sz="1800" dirty="0" smtClean="0">
                <a:latin typeface="+mj-lt"/>
              </a:rPr>
              <a:t>1 óvodai beruházás.</a:t>
            </a:r>
          </a:p>
          <a:p>
            <a:pPr marL="0" indent="0" algn="just">
              <a:buNone/>
            </a:pPr>
            <a:endParaRPr lang="hu-HU" sz="1800" dirty="0" smtClean="0">
              <a:latin typeface="+mj-lt"/>
            </a:endParaRPr>
          </a:p>
          <a:p>
            <a:pPr marL="0" indent="0" algn="just">
              <a:buNone/>
            </a:pPr>
            <a:endParaRPr lang="hu-HU" dirty="0" smtClean="0">
              <a:latin typeface="+mj-lt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629150" y="1268761"/>
            <a:ext cx="3886200" cy="230425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1800" b="1" dirty="0">
                <a:latin typeface="+mj-lt"/>
              </a:rPr>
              <a:t>2. A Program II. ütemében 65 projekt valósul meg:</a:t>
            </a:r>
          </a:p>
          <a:p>
            <a:pPr marL="717550" indent="-360363" algn="just"/>
            <a:r>
              <a:rPr lang="hu-HU" sz="1800" dirty="0">
                <a:latin typeface="+mj-lt"/>
              </a:rPr>
              <a:t>20 tornaterem-beruházás,</a:t>
            </a:r>
          </a:p>
          <a:p>
            <a:pPr marL="717550" indent="-360363" algn="just"/>
            <a:r>
              <a:rPr lang="hu-HU" sz="1800" dirty="0">
                <a:latin typeface="+mj-lt"/>
              </a:rPr>
              <a:t>26 tanuszoda-beruházás,</a:t>
            </a:r>
          </a:p>
          <a:p>
            <a:pPr marL="717550" indent="-360363" algn="just"/>
            <a:r>
              <a:rPr lang="hu-HU" sz="1800" dirty="0">
                <a:latin typeface="+mj-lt"/>
              </a:rPr>
              <a:t>19 helyszínen tanteremfejlesztés.</a:t>
            </a:r>
          </a:p>
          <a:p>
            <a:pPr marL="0" indent="0" algn="just">
              <a:buNone/>
            </a:pPr>
            <a:r>
              <a:rPr lang="hu-HU" sz="1800" dirty="0">
                <a:latin typeface="+mj-lt"/>
              </a:rPr>
              <a:t>A II. ütemhez tartozó komplett iskolafejlesztésekről szóló döntés folyamatban van.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019414" y="6371904"/>
            <a:ext cx="2057400" cy="365125"/>
          </a:xfrm>
        </p:spPr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8039521"/>
              </p:ext>
            </p:extLst>
          </p:nvPr>
        </p:nvGraphicFramePr>
        <p:xfrm>
          <a:off x="611560" y="3566161"/>
          <a:ext cx="7704850" cy="2432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368152"/>
                <a:gridCol w="1368152"/>
                <a:gridCol w="1512168"/>
                <a:gridCol w="1440154"/>
              </a:tblGrid>
              <a:tr h="438903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Az I. ütem aktuális</a:t>
                      </a:r>
                      <a:r>
                        <a:rPr lang="hu-HU" sz="1400" b="1" baseline="0" dirty="0" smtClean="0"/>
                        <a:t> helyzete</a:t>
                      </a:r>
                      <a:endParaRPr lang="hu-H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Elkészült fejlesztés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Kivitelezés</a:t>
                      </a:r>
                      <a:r>
                        <a:rPr lang="hu-HU" sz="1400" baseline="0" dirty="0" smtClean="0"/>
                        <a:t> alatt álló fejlesztések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Közbeszerzés folyamatban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Előkészítés alatt álló fejlesztések</a:t>
                      </a:r>
                      <a:endParaRPr lang="hu-HU" sz="1400" dirty="0"/>
                    </a:p>
                  </a:txBody>
                  <a:tcPr/>
                </a:tc>
              </a:tr>
              <a:tr h="31279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Tanuszoda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21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2</a:t>
                      </a:r>
                      <a:endParaRPr lang="hu-HU" sz="1400" dirty="0"/>
                    </a:p>
                  </a:txBody>
                  <a:tcPr/>
                </a:tc>
              </a:tr>
              <a:tr h="31279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Tornaterem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12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13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0</a:t>
                      </a:r>
                      <a:endParaRPr lang="hu-HU" sz="1400" dirty="0"/>
                    </a:p>
                  </a:txBody>
                  <a:tcPr/>
                </a:tc>
              </a:tr>
              <a:tr h="31279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Iskolaépítés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0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4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</a:t>
                      </a:r>
                      <a:endParaRPr lang="hu-HU" sz="1400" dirty="0"/>
                    </a:p>
                  </a:txBody>
                  <a:tcPr/>
                </a:tc>
              </a:tr>
              <a:tr h="350507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Tanteremszám bővítés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12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6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2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4</a:t>
                      </a:r>
                      <a:endParaRPr lang="hu-HU" sz="1400" dirty="0"/>
                    </a:p>
                  </a:txBody>
                  <a:tcPr/>
                </a:tc>
              </a:tr>
              <a:tr h="312796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Óvodaépítés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0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0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0</a:t>
                      </a:r>
                      <a:endParaRPr lang="hu-HU" sz="1400" dirty="0"/>
                    </a:p>
                  </a:txBody>
                  <a:tcPr/>
                </a:tc>
              </a:tr>
              <a:tr h="312796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Összesen</a:t>
                      </a:r>
                      <a:endParaRPr lang="hu-H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25</a:t>
                      </a:r>
                      <a:endParaRPr lang="hu-H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45</a:t>
                      </a:r>
                      <a:endParaRPr lang="hu-H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5</a:t>
                      </a:r>
                      <a:endParaRPr lang="hu-H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/>
                        <a:t>7</a:t>
                      </a:r>
                      <a:endParaRPr lang="hu-H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17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86700" cy="1325563"/>
          </a:xfrm>
        </p:spPr>
        <p:txBody>
          <a:bodyPr>
            <a:normAutofit/>
          </a:bodyPr>
          <a:lstStyle/>
          <a:p>
            <a:r>
              <a:rPr lang="hu-HU" sz="3600" dirty="0" smtClean="0"/>
              <a:t>Mindennapos testnevelés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968552"/>
          </a:xfrm>
          <a:noFill/>
        </p:spPr>
        <p:txBody>
          <a:bodyPr>
            <a:noAutofit/>
          </a:bodyPr>
          <a:lstStyle/>
          <a:p>
            <a:pPr algn="just"/>
            <a:r>
              <a:rPr lang="hu-HU" sz="2000" dirty="0" smtClean="0">
                <a:latin typeface="+mj-lt"/>
              </a:rPr>
              <a:t>Az új </a:t>
            </a:r>
            <a:r>
              <a:rPr lang="hu-HU" sz="2000" dirty="0">
                <a:latin typeface="+mj-lt"/>
              </a:rPr>
              <a:t>köznevelési törvény bevezette a </a:t>
            </a:r>
            <a:r>
              <a:rPr lang="hu-HU" sz="2000" b="1" dirty="0">
                <a:latin typeface="+mj-lt"/>
              </a:rPr>
              <a:t>mindennapos testnevelés</a:t>
            </a:r>
            <a:r>
              <a:rPr lang="hu-HU" sz="2000" dirty="0">
                <a:latin typeface="+mj-lt"/>
              </a:rPr>
              <a:t>t felmenő </a:t>
            </a:r>
            <a:r>
              <a:rPr lang="hu-HU" sz="2000" dirty="0" smtClean="0">
                <a:latin typeface="+mj-lt"/>
              </a:rPr>
              <a:t>rendszerben, mely a 2015/2016-os </a:t>
            </a:r>
            <a:r>
              <a:rPr lang="hu-HU" sz="2000" dirty="0">
                <a:latin typeface="+mj-lt"/>
              </a:rPr>
              <a:t>tanévben </a:t>
            </a:r>
            <a:r>
              <a:rPr lang="hu-HU" sz="2000" dirty="0" smtClean="0">
                <a:latin typeface="+mj-lt"/>
              </a:rPr>
              <a:t>vált teljessé.</a:t>
            </a:r>
          </a:p>
          <a:p>
            <a:pPr algn="just">
              <a:buNone/>
            </a:pPr>
            <a:endParaRPr lang="hu-HU" sz="2000" dirty="0">
              <a:latin typeface="+mj-lt"/>
            </a:endParaRPr>
          </a:p>
          <a:p>
            <a:pPr algn="just"/>
            <a:r>
              <a:rPr lang="hu-HU" sz="2000" dirty="0" smtClean="0">
                <a:latin typeface="+mj-lt"/>
              </a:rPr>
              <a:t>A sportági kerettantervek köre folyamatosan bővül. Újdonság:</a:t>
            </a:r>
            <a:endParaRPr lang="hu-HU" sz="2000" dirty="0">
              <a:latin typeface="+mj-lt"/>
            </a:endParaRPr>
          </a:p>
          <a:p>
            <a:pPr marL="531812" lvl="0" indent="-342900">
              <a:spcBef>
                <a:spcPts val="0"/>
              </a:spcBef>
              <a:buFont typeface="Calibri Light" panose="020F0302020204030204" pitchFamily="34" charset="0"/>
              <a:buChar char="‒"/>
            </a:pPr>
            <a:r>
              <a:rPr lang="hu-HU" sz="2000" dirty="0">
                <a:latin typeface="+mj-lt"/>
              </a:rPr>
              <a:t>karate kerettanterv a köznevelés 7–10. évfolyama </a:t>
            </a:r>
            <a:r>
              <a:rPr lang="hu-HU" sz="2000" dirty="0" smtClean="0">
                <a:latin typeface="+mj-lt"/>
              </a:rPr>
              <a:t>számára és</a:t>
            </a:r>
            <a:endParaRPr lang="hu-HU" sz="2000" dirty="0">
              <a:latin typeface="+mj-lt"/>
            </a:endParaRPr>
          </a:p>
          <a:p>
            <a:pPr marL="531812" lvl="0" indent="-342900">
              <a:spcBef>
                <a:spcPts val="0"/>
              </a:spcBef>
              <a:buFont typeface="Calibri Light" panose="020F0302020204030204" pitchFamily="34" charset="0"/>
              <a:buChar char="‒"/>
            </a:pPr>
            <a:r>
              <a:rPr lang="hu-HU" sz="2000" dirty="0" smtClean="0">
                <a:latin typeface="+mj-lt"/>
              </a:rPr>
              <a:t>a judo </a:t>
            </a:r>
            <a:r>
              <a:rPr lang="hu-HU" sz="2000" dirty="0">
                <a:latin typeface="+mj-lt"/>
              </a:rPr>
              <a:t>kerettanterv</a:t>
            </a:r>
            <a:r>
              <a:rPr lang="hu-HU" sz="2000" dirty="0" smtClean="0">
                <a:latin typeface="+mj-lt"/>
              </a:rPr>
              <a:t> az </a:t>
            </a:r>
            <a:r>
              <a:rPr lang="hu-HU" sz="2000" dirty="0">
                <a:latin typeface="+mj-lt"/>
              </a:rPr>
              <a:t>1‒4. </a:t>
            </a:r>
            <a:r>
              <a:rPr lang="hu-HU" sz="2000" dirty="0" smtClean="0">
                <a:latin typeface="+mj-lt"/>
              </a:rPr>
              <a:t>évfolyam számára.</a:t>
            </a:r>
          </a:p>
          <a:p>
            <a:pPr marL="531812" lvl="0" indent="-342900">
              <a:spcBef>
                <a:spcPts val="0"/>
              </a:spcBef>
              <a:buNone/>
            </a:pPr>
            <a:endParaRPr lang="hu-HU" sz="2000" dirty="0" smtClean="0">
              <a:latin typeface="+mj-lt"/>
            </a:endParaRPr>
          </a:p>
          <a:p>
            <a:pPr marL="176213" indent="-173038"/>
            <a:r>
              <a:rPr lang="hu-HU" sz="2000" dirty="0">
                <a:latin typeface="+mj-lt"/>
              </a:rPr>
              <a:t>A </a:t>
            </a:r>
            <a:r>
              <a:rPr lang="hu-HU" sz="2000" b="1" dirty="0">
                <a:latin typeface="+mj-lt"/>
              </a:rPr>
              <a:t>Nemzeti Egységes Tanulói Fittségi Teszt (NETFIT®) </a:t>
            </a:r>
            <a:r>
              <a:rPr lang="hu-HU" sz="2000" dirty="0">
                <a:latin typeface="+mj-lt"/>
              </a:rPr>
              <a:t>2015/2016. tanévi országos eredményeiről szóló kutatási jelentése javuló tendenciát mutat:</a:t>
            </a:r>
          </a:p>
          <a:p>
            <a:pPr marL="534988" indent="-342900">
              <a:spcBef>
                <a:spcPts val="0"/>
              </a:spcBef>
              <a:buFont typeface="Calibri Light" panose="020F0302020204030204" pitchFamily="34" charset="0"/>
              <a:buChar char="‒"/>
            </a:pPr>
            <a:r>
              <a:rPr lang="hu-HU" sz="2000" b="1" dirty="0">
                <a:latin typeface="+mj-lt"/>
              </a:rPr>
              <a:t>Az előző tanév mérési eredményeihez viszonyítva </a:t>
            </a:r>
            <a:r>
              <a:rPr lang="hu-HU" sz="2000" b="1" dirty="0" smtClean="0">
                <a:latin typeface="+mj-lt"/>
              </a:rPr>
              <a:t>mindegyik </a:t>
            </a:r>
            <a:r>
              <a:rPr lang="hu-HU" sz="2000" b="1" dirty="0">
                <a:latin typeface="+mj-lt"/>
              </a:rPr>
              <a:t>évfolyamon </a:t>
            </a:r>
            <a:r>
              <a:rPr lang="hu-HU" sz="2000" b="1" dirty="0" smtClean="0">
                <a:latin typeface="+mj-lt"/>
              </a:rPr>
              <a:t>csökkent </a:t>
            </a:r>
            <a:r>
              <a:rPr lang="hu-HU" sz="2000" b="1" dirty="0">
                <a:latin typeface="+mj-lt"/>
              </a:rPr>
              <a:t>a </a:t>
            </a:r>
            <a:r>
              <a:rPr lang="hu-HU" sz="2000" b="1" dirty="0" smtClean="0">
                <a:latin typeface="+mj-lt"/>
              </a:rPr>
              <a:t>„fokozott </a:t>
            </a:r>
            <a:r>
              <a:rPr lang="hu-HU" sz="2000" b="1" dirty="0">
                <a:latin typeface="+mj-lt"/>
              </a:rPr>
              <a:t>fejlesztés </a:t>
            </a:r>
            <a:r>
              <a:rPr lang="hu-HU" sz="2000" b="1" dirty="0" smtClean="0">
                <a:latin typeface="+mj-lt"/>
              </a:rPr>
              <a:t>szükséges” </a:t>
            </a:r>
            <a:r>
              <a:rPr lang="hu-HU" sz="2000" b="1" dirty="0">
                <a:latin typeface="+mj-lt"/>
              </a:rPr>
              <a:t>zónába került tanulók </a:t>
            </a:r>
            <a:r>
              <a:rPr lang="hu-HU" sz="2000" b="1" dirty="0" smtClean="0">
                <a:latin typeface="+mj-lt"/>
              </a:rPr>
              <a:t>aránya</a:t>
            </a:r>
            <a:r>
              <a:rPr lang="hu-HU" sz="2000" dirty="0" smtClean="0">
                <a:latin typeface="+mj-lt"/>
              </a:rPr>
              <a:t>, a 12. évfolyam esetén volt a legnagyobb mértékű csökkenés (fiúknál 3,6 százalékpontos, lányoknál 7,2 százalékpontos különbség). </a:t>
            </a:r>
          </a:p>
          <a:p>
            <a:pPr marL="534988" indent="-342900">
              <a:spcBef>
                <a:spcPts val="0"/>
              </a:spcBef>
              <a:buFont typeface="Calibri Light" panose="020F0302020204030204" pitchFamily="34" charset="0"/>
              <a:buChar char="‒"/>
            </a:pPr>
            <a:r>
              <a:rPr lang="hu-HU" sz="2000" b="1" dirty="0" smtClean="0">
                <a:latin typeface="+mj-lt"/>
              </a:rPr>
              <a:t>Az </a:t>
            </a:r>
            <a:r>
              <a:rPr lang="hu-HU" sz="2000" b="1" dirty="0">
                <a:latin typeface="+mj-lt"/>
              </a:rPr>
              <a:t>egészségzóna-arányokban a legnagyobb különbség az előző évhez képest a 8. évfolyamos lányoknál volt, akik 10 százalékponttal nagyobb arányban kerültek az egészségzónába az állóképességi tesztben</a:t>
            </a:r>
            <a:r>
              <a:rPr lang="hu-HU" sz="2000" dirty="0" smtClean="0">
                <a:latin typeface="+mj-lt"/>
              </a:rPr>
              <a:t>.</a:t>
            </a:r>
            <a:endParaRPr lang="hu-HU" sz="2000" dirty="0">
              <a:latin typeface="+mj-lt"/>
            </a:endParaRPr>
          </a:p>
          <a:p>
            <a:pPr marL="3175" lvl="0" indent="0">
              <a:spcBef>
                <a:spcPts val="0"/>
              </a:spcBef>
              <a:buNone/>
            </a:pPr>
            <a:endParaRPr lang="hu-HU" sz="2000" dirty="0">
              <a:latin typeface="+mj-lt"/>
            </a:endParaRPr>
          </a:p>
          <a:p>
            <a:pPr marL="188912" lvl="0" indent="0">
              <a:spcBef>
                <a:spcPts val="0"/>
              </a:spcBef>
              <a:buNone/>
            </a:pPr>
            <a:endParaRPr lang="hu-HU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8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00" y="87213"/>
            <a:ext cx="7886700" cy="1325563"/>
          </a:xfrm>
        </p:spPr>
        <p:txBody>
          <a:bodyPr>
            <a:normAutofit/>
          </a:bodyPr>
          <a:lstStyle/>
          <a:p>
            <a:r>
              <a:rPr lang="hu-HU" sz="3600" dirty="0" smtClean="0"/>
              <a:t>Pályaorientáció, környezeti tudatosság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184576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900" b="1" dirty="0" smtClean="0">
                <a:latin typeface="+mj-lt"/>
              </a:rPr>
              <a:t>1. A megalapozott továbbtanulásra való felkészülés támogatása </a:t>
            </a:r>
          </a:p>
          <a:p>
            <a:pPr algn="just"/>
            <a:r>
              <a:rPr lang="hu-HU" sz="1800" dirty="0" smtClean="0">
                <a:latin typeface="+mj-lt"/>
              </a:rPr>
              <a:t>Lehetőséget </a:t>
            </a:r>
            <a:r>
              <a:rPr lang="hu-HU" sz="1800" dirty="0">
                <a:latin typeface="+mj-lt"/>
              </a:rPr>
              <a:t>biztosítani az iskolák számára, hogy fokozottabb figyelemmel </a:t>
            </a:r>
            <a:r>
              <a:rPr lang="hu-HU" sz="1800" dirty="0" smtClean="0">
                <a:latin typeface="+mj-lt"/>
              </a:rPr>
              <a:t>foglalkozhassanak </a:t>
            </a:r>
            <a:r>
              <a:rPr lang="hu-HU" sz="1800" dirty="0">
                <a:latin typeface="+mj-lt"/>
              </a:rPr>
              <a:t>a tanulók pályaorientációjával, támogathassák a tanulók </a:t>
            </a:r>
            <a:r>
              <a:rPr lang="hu-HU" sz="1800" dirty="0" smtClean="0">
                <a:latin typeface="+mj-lt"/>
              </a:rPr>
              <a:t>és </a:t>
            </a:r>
            <a:r>
              <a:rPr lang="hu-HU" sz="1800" dirty="0">
                <a:latin typeface="+mj-lt"/>
              </a:rPr>
              <a:t>a </a:t>
            </a:r>
            <a:r>
              <a:rPr lang="hu-HU" sz="1800" dirty="0" smtClean="0">
                <a:latin typeface="+mj-lt"/>
              </a:rPr>
              <a:t>szülők </a:t>
            </a:r>
            <a:r>
              <a:rPr lang="hu-HU" sz="1800" dirty="0">
                <a:latin typeface="+mj-lt"/>
              </a:rPr>
              <a:t>tájékozódását és </a:t>
            </a:r>
            <a:r>
              <a:rPr lang="hu-HU" sz="1800" dirty="0" smtClean="0">
                <a:latin typeface="+mj-lt"/>
              </a:rPr>
              <a:t>döntéseit.</a:t>
            </a:r>
          </a:p>
          <a:p>
            <a:pPr algn="just"/>
            <a:r>
              <a:rPr lang="hu-HU" sz="1800" dirty="0" smtClean="0">
                <a:latin typeface="+mj-lt"/>
              </a:rPr>
              <a:t>A </a:t>
            </a:r>
            <a:r>
              <a:rPr lang="hu-HU" sz="1800" dirty="0">
                <a:latin typeface="+mj-lt"/>
              </a:rPr>
              <a:t>továbbtanulással kapcsolatos információ leghitelesebb forrása a </a:t>
            </a:r>
            <a:r>
              <a:rPr lang="hu-HU" sz="1800" dirty="0" err="1">
                <a:latin typeface="+mj-lt"/>
              </a:rPr>
              <a:t>felvi.hu</a:t>
            </a:r>
            <a:r>
              <a:rPr lang="hu-HU" sz="1800" dirty="0">
                <a:latin typeface="+mj-lt"/>
              </a:rPr>
              <a:t>, duális képzésekkel kapcsolatosan a </a:t>
            </a:r>
            <a:r>
              <a:rPr lang="hu-HU" sz="1800" dirty="0" err="1">
                <a:latin typeface="+mj-lt"/>
              </a:rPr>
              <a:t>dualisdiploma.hu</a:t>
            </a:r>
            <a:r>
              <a:rPr lang="hu-HU" sz="1800" dirty="0">
                <a:latin typeface="+mj-lt"/>
              </a:rPr>
              <a:t>.</a:t>
            </a:r>
          </a:p>
          <a:p>
            <a:pPr algn="just"/>
            <a:r>
              <a:rPr lang="hu-HU" sz="1800" dirty="0" smtClean="0">
                <a:latin typeface="+mj-lt"/>
              </a:rPr>
              <a:t>A </a:t>
            </a:r>
            <a:r>
              <a:rPr lang="hu-HU" sz="1800" dirty="0">
                <a:latin typeface="+mj-lt"/>
              </a:rPr>
              <a:t>duális képzési forma a felsőoktatás új eleme: a hallgatók az elméleti képzés mellett rendszeres szakmai gyakorlatot végeznek cégeknél, melyért fizetést is kapnak</a:t>
            </a:r>
            <a:r>
              <a:rPr lang="hu-HU" sz="1800" dirty="0" smtClean="0">
                <a:latin typeface="+mj-lt"/>
              </a:rPr>
              <a:t>.</a:t>
            </a:r>
          </a:p>
          <a:p>
            <a:pPr algn="just"/>
            <a:r>
              <a:rPr lang="hu-HU" sz="1800" dirty="0" smtClean="0">
                <a:latin typeface="+mj-lt"/>
              </a:rPr>
              <a:t>Új intézkedések: Pályaorientációs </a:t>
            </a:r>
            <a:r>
              <a:rPr lang="hu-HU" sz="1800" dirty="0">
                <a:latin typeface="+mj-lt"/>
              </a:rPr>
              <a:t>célú tanítás nélküli </a:t>
            </a:r>
            <a:r>
              <a:rPr lang="hu-HU" sz="1800" dirty="0" smtClean="0">
                <a:latin typeface="+mj-lt"/>
              </a:rPr>
              <a:t>munkanap biztosítása, a 7‒8</a:t>
            </a:r>
            <a:r>
              <a:rPr lang="hu-HU" sz="1800" dirty="0">
                <a:latin typeface="+mj-lt"/>
              </a:rPr>
              <a:t>. és </a:t>
            </a:r>
            <a:r>
              <a:rPr lang="hu-HU" sz="1800" dirty="0" smtClean="0">
                <a:latin typeface="+mj-lt"/>
              </a:rPr>
              <a:t>11‒12</a:t>
            </a:r>
            <a:r>
              <a:rPr lang="hu-HU" sz="1800" dirty="0">
                <a:latin typeface="+mj-lt"/>
              </a:rPr>
              <a:t>. évfolyamos tanulók számára tanévenként 2-2 tanítási </a:t>
            </a:r>
            <a:r>
              <a:rPr lang="hu-HU" sz="1800" dirty="0" smtClean="0">
                <a:latin typeface="+mj-lt"/>
              </a:rPr>
              <a:t>nap igazolt hiányzás.</a:t>
            </a:r>
          </a:p>
          <a:p>
            <a:pPr marL="0" indent="0" algn="just">
              <a:buNone/>
            </a:pPr>
            <a:r>
              <a:rPr lang="hu-HU" sz="1800" b="1" dirty="0" smtClean="0">
                <a:latin typeface="+mj-lt"/>
              </a:rPr>
              <a:t>2. </a:t>
            </a:r>
            <a:r>
              <a:rPr lang="hu-HU" sz="1800" b="1" dirty="0" err="1" smtClean="0">
                <a:latin typeface="+mj-lt"/>
              </a:rPr>
              <a:t>Ökoiskolákkal</a:t>
            </a:r>
            <a:r>
              <a:rPr lang="hu-HU" sz="1800" b="1" dirty="0" smtClean="0">
                <a:latin typeface="+mj-lt"/>
              </a:rPr>
              <a:t> </a:t>
            </a:r>
            <a:r>
              <a:rPr lang="hu-HU" sz="1800" b="1" dirty="0">
                <a:latin typeface="+mj-lt"/>
              </a:rPr>
              <a:t>a fenntartható </a:t>
            </a:r>
            <a:r>
              <a:rPr lang="hu-HU" sz="1800" b="1" dirty="0" smtClean="0">
                <a:latin typeface="+mj-lt"/>
              </a:rPr>
              <a:t>fejlődésért</a:t>
            </a:r>
          </a:p>
          <a:p>
            <a:r>
              <a:rPr lang="hu-HU" sz="1800" dirty="0" smtClean="0">
                <a:latin typeface="+mj-lt"/>
              </a:rPr>
              <a:t>Az </a:t>
            </a:r>
            <a:r>
              <a:rPr lang="hu-HU" sz="1800" dirty="0" err="1">
                <a:latin typeface="+mj-lt"/>
              </a:rPr>
              <a:t>Ökoiskola</a:t>
            </a:r>
            <a:r>
              <a:rPr lang="hu-HU" sz="1800" dirty="0">
                <a:latin typeface="+mj-lt"/>
              </a:rPr>
              <a:t> címrendszer és </a:t>
            </a:r>
            <a:r>
              <a:rPr lang="hu-HU" sz="1800" dirty="0" err="1" smtClean="0">
                <a:latin typeface="+mj-lt"/>
              </a:rPr>
              <a:t>Ökoiskola</a:t>
            </a:r>
            <a:r>
              <a:rPr lang="hu-HU" sz="1800" dirty="0" smtClean="0">
                <a:latin typeface="+mj-lt"/>
              </a:rPr>
              <a:t> </a:t>
            </a:r>
            <a:r>
              <a:rPr lang="hu-HU" sz="1800" dirty="0">
                <a:latin typeface="+mj-lt"/>
              </a:rPr>
              <a:t>Hálózat működtetése az </a:t>
            </a:r>
            <a:r>
              <a:rPr lang="hu-HU" sz="1800" dirty="0" err="1">
                <a:latin typeface="+mj-lt"/>
              </a:rPr>
              <a:t>EMMI-be</a:t>
            </a:r>
            <a:r>
              <a:rPr lang="hu-HU" sz="1800" dirty="0">
                <a:latin typeface="+mj-lt"/>
              </a:rPr>
              <a:t> </a:t>
            </a:r>
            <a:r>
              <a:rPr lang="hu-HU" sz="1800" dirty="0" smtClean="0">
                <a:latin typeface="+mj-lt"/>
              </a:rPr>
              <a:t>került.</a:t>
            </a:r>
          </a:p>
          <a:p>
            <a:r>
              <a:rPr lang="hu-HU" sz="1800" dirty="0" smtClean="0">
                <a:latin typeface="+mj-lt"/>
              </a:rPr>
              <a:t>A Hálózat folyamatosan bővül, az alábbiak szerint: </a:t>
            </a:r>
          </a:p>
          <a:p>
            <a:pPr lvl="1">
              <a:spcBef>
                <a:spcPts val="0"/>
              </a:spcBef>
              <a:buFont typeface="Calibri Light" panose="020F0302020204030204" pitchFamily="34" charset="0"/>
              <a:buChar char="‒"/>
            </a:pPr>
            <a:endParaRPr lang="hu-HU" sz="1900" dirty="0">
              <a:latin typeface="+mj-lt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7430428"/>
              </p:ext>
            </p:extLst>
          </p:nvPr>
        </p:nvGraphicFramePr>
        <p:xfrm>
          <a:off x="611560" y="5205853"/>
          <a:ext cx="8064900" cy="1319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620"/>
                <a:gridCol w="441810"/>
                <a:gridCol w="535700"/>
                <a:gridCol w="620377"/>
                <a:gridCol w="620377"/>
                <a:gridCol w="620377"/>
                <a:gridCol w="620377"/>
                <a:gridCol w="620377"/>
                <a:gridCol w="620377"/>
                <a:gridCol w="620377"/>
                <a:gridCol w="620377"/>
                <a:gridCol w="620377"/>
                <a:gridCol w="620377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2005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2006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2007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2008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2009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2010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2011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2012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2013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2014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2015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2016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5173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</a:rPr>
                        <a:t>Ökoiskola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150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215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279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389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494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554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648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724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771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746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925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944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</a:tr>
              <a:tr h="66415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effectLst/>
                        </a:rPr>
                        <a:t>Ebből Örökös </a:t>
                      </a:r>
                      <a:r>
                        <a:rPr lang="hu-HU" sz="1600" u="none" strike="noStrike" dirty="0" err="1">
                          <a:effectLst/>
                        </a:rPr>
                        <a:t>Ökoiskola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140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>
                          <a:effectLst/>
                        </a:rPr>
                        <a:t>175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254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334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u="none" strike="noStrike" dirty="0">
                          <a:effectLst/>
                        </a:rPr>
                        <a:t>362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79" marR="9479" marT="947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0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1008112"/>
          </a:xfrm>
        </p:spPr>
        <p:txBody>
          <a:bodyPr>
            <a:normAutofit fontScale="90000"/>
          </a:bodyPr>
          <a:lstStyle/>
          <a:p>
            <a:pPr marL="7937" indent="0">
              <a:lnSpc>
                <a:spcPct val="120000"/>
              </a:lnSpc>
              <a:spcBef>
                <a:spcPts val="0"/>
              </a:spcBef>
            </a:pPr>
            <a:r>
              <a:rPr lang="hu-HU" sz="3600" dirty="0" smtClean="0"/>
              <a:t>Határtalanul! Program - változások</a:t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040560"/>
          </a:xfrm>
        </p:spPr>
        <p:txBody>
          <a:bodyPr>
            <a:normAutofit lnSpcReduction="10000"/>
          </a:bodyPr>
          <a:lstStyle/>
          <a:p>
            <a:pPr marL="7937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400" b="1" dirty="0">
                <a:latin typeface="+mj-lt"/>
              </a:rPr>
              <a:t>Határtalanul! Program</a:t>
            </a:r>
          </a:p>
          <a:p>
            <a:pPr lvl="0" algn="just"/>
            <a:r>
              <a:rPr lang="hu-HU" sz="2400" dirty="0">
                <a:latin typeface="+mj-lt"/>
              </a:rPr>
              <a:t>A korábbi 37 </a:t>
            </a:r>
            <a:r>
              <a:rPr lang="hu-HU" sz="2400" dirty="0" smtClean="0">
                <a:latin typeface="+mj-lt"/>
              </a:rPr>
              <a:t>000 </a:t>
            </a:r>
            <a:r>
              <a:rPr lang="hu-HU" sz="2400" dirty="0">
                <a:latin typeface="+mj-lt"/>
              </a:rPr>
              <a:t>Ft-os pályázható </a:t>
            </a:r>
            <a:r>
              <a:rPr lang="hu-HU" sz="2400" b="1" dirty="0" smtClean="0">
                <a:latin typeface="+mj-lt"/>
              </a:rPr>
              <a:t>tanulónként felhasználható összeg 60 000 Ft-ra </a:t>
            </a:r>
            <a:r>
              <a:rPr lang="hu-HU" sz="2400" b="1" dirty="0">
                <a:latin typeface="+mj-lt"/>
              </a:rPr>
              <a:t>nőtt</a:t>
            </a:r>
            <a:r>
              <a:rPr lang="hu-HU" sz="2400" dirty="0">
                <a:latin typeface="+mj-lt"/>
              </a:rPr>
              <a:t>.</a:t>
            </a:r>
          </a:p>
          <a:p>
            <a:pPr lvl="0" algn="just"/>
            <a:r>
              <a:rPr lang="hu-HU" sz="2400" dirty="0">
                <a:latin typeface="+mj-lt"/>
              </a:rPr>
              <a:t>Kibővült az elszámolható költségek </a:t>
            </a:r>
            <a:r>
              <a:rPr lang="hu-HU" sz="2400" dirty="0" smtClean="0">
                <a:latin typeface="+mj-lt"/>
              </a:rPr>
              <a:t>köre: </a:t>
            </a:r>
            <a:r>
              <a:rPr lang="hu-HU" sz="2400" dirty="0">
                <a:latin typeface="+mj-lt"/>
              </a:rPr>
              <a:t>az utazási és szállásköltség mellé bekerültek az étkezési költségek, a különféle belépők, illetve más, a Program </a:t>
            </a:r>
            <a:r>
              <a:rPr lang="hu-HU" sz="2400" dirty="0" smtClean="0">
                <a:latin typeface="+mj-lt"/>
              </a:rPr>
              <a:t>megvalósításával </a:t>
            </a:r>
            <a:r>
              <a:rPr lang="hu-HU" sz="2400" dirty="0">
                <a:latin typeface="+mj-lt"/>
              </a:rPr>
              <a:t>kapcsolatos költségek.</a:t>
            </a:r>
          </a:p>
          <a:p>
            <a:pPr lvl="0" algn="just"/>
            <a:r>
              <a:rPr lang="hu-HU" sz="2400" b="1" dirty="0">
                <a:latin typeface="+mj-lt"/>
              </a:rPr>
              <a:t>A</a:t>
            </a:r>
            <a:r>
              <a:rPr lang="hu-HU" sz="2400" dirty="0">
                <a:latin typeface="+mj-lt"/>
              </a:rPr>
              <a:t> </a:t>
            </a:r>
            <a:r>
              <a:rPr lang="hu-HU" sz="2400" b="1" dirty="0">
                <a:latin typeface="+mj-lt"/>
              </a:rPr>
              <a:t>pedagógusok munkájának elismerésére is van lehetőség</a:t>
            </a:r>
            <a:r>
              <a:rPr lang="hu-HU" sz="2400" dirty="0">
                <a:latin typeface="+mj-lt"/>
              </a:rPr>
              <a:t>: a pedagógusok napidíja bruttó 15 000 </a:t>
            </a:r>
            <a:r>
              <a:rPr lang="hu-HU" sz="2400" dirty="0" smtClean="0">
                <a:latin typeface="+mj-lt"/>
              </a:rPr>
              <a:t>Ft/nap/fő, </a:t>
            </a:r>
            <a:r>
              <a:rPr lang="hu-HU" sz="2400" dirty="0">
                <a:latin typeface="+mj-lt"/>
              </a:rPr>
              <a:t>illetve a pályázatíró pedagógus díja kísérőként való részvétel esetén bruttó 70 </a:t>
            </a:r>
            <a:r>
              <a:rPr lang="hu-HU" sz="2400" dirty="0" smtClean="0">
                <a:latin typeface="+mj-lt"/>
              </a:rPr>
              <a:t>000 Ft.</a:t>
            </a:r>
          </a:p>
          <a:p>
            <a:pPr marL="0" lvl="0" indent="0" algn="just">
              <a:buNone/>
            </a:pPr>
            <a:r>
              <a:rPr lang="hu-HU" sz="2400" b="1" dirty="0" smtClean="0">
                <a:latin typeface="+mj-lt"/>
              </a:rPr>
              <a:t>A 2018/2019. tanévre</a:t>
            </a:r>
            <a:r>
              <a:rPr lang="hu-HU" sz="2400" dirty="0" smtClean="0">
                <a:latin typeface="+mj-lt"/>
              </a:rPr>
              <a:t> </a:t>
            </a:r>
            <a:r>
              <a:rPr lang="hu-HU" sz="2400" b="1" dirty="0" smtClean="0">
                <a:latin typeface="+mj-lt"/>
              </a:rPr>
              <a:t>jelentős változások következnek a program kibővítése érdekében</a:t>
            </a:r>
            <a:r>
              <a:rPr lang="hu-HU" sz="2400" dirty="0" smtClean="0">
                <a:latin typeface="+mj-lt"/>
              </a:rPr>
              <a:t>, a 7. osztályos diákok után a tervek szerint normatív támogatás formájában biztosítjuk majd a forrást. </a:t>
            </a:r>
            <a:endParaRPr lang="hu-HU" sz="2400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886700" cy="1325563"/>
          </a:xfrm>
        </p:spPr>
        <p:txBody>
          <a:bodyPr>
            <a:normAutofit/>
          </a:bodyPr>
          <a:lstStyle/>
          <a:p>
            <a:pPr lvl="0"/>
            <a:r>
              <a:rPr lang="hu-HU" sz="3600" dirty="0" smtClean="0"/>
              <a:t>A Nemzeti Köznevelési Portál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Autofit/>
          </a:bodyPr>
          <a:lstStyle/>
          <a:p>
            <a:pPr marL="5024438" indent="-1793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900" b="1" dirty="0" smtClean="0">
                <a:latin typeface="+mj-lt"/>
              </a:rPr>
              <a:t>Tartalma:</a:t>
            </a:r>
          </a:p>
          <a:p>
            <a:pPr marL="4040188" indent="0" algn="ctr">
              <a:lnSpc>
                <a:spcPct val="100000"/>
              </a:lnSpc>
              <a:spcBef>
                <a:spcPts val="0"/>
              </a:spcBef>
            </a:pPr>
            <a:r>
              <a:rPr lang="hu-HU" sz="1900" dirty="0" smtClean="0">
                <a:latin typeface="+mj-lt"/>
              </a:rPr>
              <a:t>  több </a:t>
            </a:r>
            <a:r>
              <a:rPr lang="hu-HU" sz="1900" dirty="0">
                <a:latin typeface="+mj-lt"/>
              </a:rPr>
              <a:t>mint 200 </a:t>
            </a:r>
            <a:r>
              <a:rPr lang="hu-HU" sz="1900" dirty="0" smtClean="0">
                <a:latin typeface="+mj-lt"/>
              </a:rPr>
              <a:t>tankönyv,</a:t>
            </a:r>
          </a:p>
          <a:p>
            <a:pPr marL="5024438" indent="-180975">
              <a:lnSpc>
                <a:spcPct val="100000"/>
              </a:lnSpc>
              <a:spcBef>
                <a:spcPts val="0"/>
              </a:spcBef>
            </a:pPr>
            <a:r>
              <a:rPr lang="hu-HU" sz="1900" dirty="0" smtClean="0">
                <a:latin typeface="+mj-lt"/>
              </a:rPr>
              <a:t>30 000 </a:t>
            </a:r>
            <a:r>
              <a:rPr lang="hu-HU" sz="1900" dirty="0">
                <a:latin typeface="+mj-lt"/>
              </a:rPr>
              <a:t>digitális </a:t>
            </a:r>
            <a:r>
              <a:rPr lang="hu-HU" sz="1900" dirty="0" smtClean="0">
                <a:latin typeface="+mj-lt"/>
              </a:rPr>
              <a:t>interaktív alkalmazás,</a:t>
            </a:r>
          </a:p>
          <a:p>
            <a:pPr marL="4129088" indent="-179388" algn="ctr">
              <a:lnSpc>
                <a:spcPct val="100000"/>
              </a:lnSpc>
              <a:spcBef>
                <a:spcPts val="0"/>
              </a:spcBef>
            </a:pPr>
            <a:r>
              <a:rPr lang="hu-HU" sz="1900" dirty="0" smtClean="0">
                <a:latin typeface="+mj-lt"/>
              </a:rPr>
              <a:t>30 000 </a:t>
            </a:r>
            <a:r>
              <a:rPr lang="hu-HU" sz="1900" dirty="0">
                <a:latin typeface="+mj-lt"/>
              </a:rPr>
              <a:t>egyéni </a:t>
            </a:r>
            <a:r>
              <a:rPr lang="hu-HU" sz="1900" dirty="0" smtClean="0">
                <a:latin typeface="+mj-lt"/>
              </a:rPr>
              <a:t>tartalom.</a:t>
            </a:r>
          </a:p>
          <a:p>
            <a:pPr marL="5024438" indent="-179388" algn="just">
              <a:lnSpc>
                <a:spcPct val="100000"/>
              </a:lnSpc>
              <a:spcBef>
                <a:spcPts val="740"/>
              </a:spcBef>
              <a:buNone/>
            </a:pPr>
            <a:r>
              <a:rPr lang="hu-HU" sz="1900" b="1" dirty="0" err="1" smtClean="0">
                <a:latin typeface="+mj-lt"/>
              </a:rPr>
              <a:t>Okostankönyvek</a:t>
            </a:r>
            <a:r>
              <a:rPr lang="hu-HU" sz="1900" b="1" dirty="0" smtClean="0">
                <a:latin typeface="+mj-lt"/>
              </a:rPr>
              <a:t>: </a:t>
            </a:r>
          </a:p>
          <a:p>
            <a:pPr marL="5024438" indent="-179388" algn="just">
              <a:lnSpc>
                <a:spcPct val="100000"/>
              </a:lnSpc>
              <a:spcBef>
                <a:spcPts val="0"/>
              </a:spcBef>
            </a:pPr>
            <a:r>
              <a:rPr lang="hu-HU" sz="1900" dirty="0" smtClean="0">
                <a:latin typeface="+mj-lt"/>
              </a:rPr>
              <a:t>közvetlenül linkelhető feladatok,</a:t>
            </a:r>
          </a:p>
          <a:p>
            <a:pPr marL="5024438" indent="-179388" algn="just">
              <a:lnSpc>
                <a:spcPct val="100000"/>
              </a:lnSpc>
              <a:spcBef>
                <a:spcPts val="0"/>
              </a:spcBef>
            </a:pPr>
            <a:r>
              <a:rPr lang="hu-HU" sz="1900" dirty="0" smtClean="0">
                <a:latin typeface="+mj-lt"/>
              </a:rPr>
              <a:t>interaktív elemek,</a:t>
            </a:r>
          </a:p>
          <a:p>
            <a:pPr marL="5024438" indent="-179388" algn="just">
              <a:lnSpc>
                <a:spcPct val="100000"/>
              </a:lnSpc>
              <a:spcBef>
                <a:spcPts val="0"/>
              </a:spcBef>
            </a:pPr>
            <a:r>
              <a:rPr lang="hu-HU" sz="1900" dirty="0">
                <a:latin typeface="+mj-lt"/>
              </a:rPr>
              <a:t>k</a:t>
            </a:r>
            <a:r>
              <a:rPr lang="hu-HU" sz="1900" dirty="0" smtClean="0">
                <a:latin typeface="+mj-lt"/>
              </a:rPr>
              <a:t>iegészítő tartalmak.</a:t>
            </a:r>
          </a:p>
          <a:p>
            <a:pPr marL="0" indent="0" algn="just">
              <a:lnSpc>
                <a:spcPct val="100000"/>
              </a:lnSpc>
              <a:spcBef>
                <a:spcPts val="740"/>
              </a:spcBef>
              <a:buNone/>
            </a:pPr>
            <a:r>
              <a:rPr lang="hu-HU" sz="1900" dirty="0" smtClean="0">
                <a:latin typeface="+mj-lt"/>
              </a:rPr>
              <a:t>Várhatóan ősszel jelennek </a:t>
            </a:r>
            <a:r>
              <a:rPr lang="hu-HU" sz="1900" dirty="0">
                <a:latin typeface="+mj-lt"/>
              </a:rPr>
              <a:t>meg </a:t>
            </a:r>
            <a:r>
              <a:rPr lang="hu-HU" sz="1900" dirty="0" smtClean="0">
                <a:latin typeface="+mj-lt"/>
              </a:rPr>
              <a:t>az </a:t>
            </a:r>
            <a:r>
              <a:rPr lang="hu-HU" sz="1900" dirty="0">
                <a:latin typeface="+mj-lt"/>
              </a:rPr>
              <a:t>első </a:t>
            </a:r>
            <a:r>
              <a:rPr lang="hu-HU" sz="1900" dirty="0" err="1" smtClean="0">
                <a:latin typeface="+mj-lt"/>
              </a:rPr>
              <a:t>okostankönyvek</a:t>
            </a:r>
            <a:r>
              <a:rPr lang="hu-HU" sz="1900" dirty="0" smtClean="0">
                <a:latin typeface="+mj-lt"/>
              </a:rPr>
              <a:t>, amelyek az 5</a:t>
            </a:r>
            <a:r>
              <a:rPr lang="hu-HU" sz="1900" dirty="0">
                <a:latin typeface="+mj-lt"/>
              </a:rPr>
              <a:t>. és a 9. évfolyamos tantárgyakhoz </a:t>
            </a:r>
            <a:r>
              <a:rPr lang="hu-HU" sz="1900" dirty="0" smtClean="0">
                <a:latin typeface="+mj-lt"/>
              </a:rPr>
              <a:t>kapcsolódnak.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sz="1900" dirty="0" smtClean="0">
              <a:latin typeface="+mj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900" b="1" dirty="0">
                <a:latin typeface="+mj-lt"/>
              </a:rPr>
              <a:t>Tanmenetek a tanítás </a:t>
            </a:r>
            <a:r>
              <a:rPr lang="hu-HU" sz="1900" b="1" dirty="0" smtClean="0">
                <a:latin typeface="+mj-lt"/>
              </a:rPr>
              <a:t>szolgálatában:</a:t>
            </a:r>
            <a:endParaRPr lang="hu-HU" sz="1900" dirty="0" smtClean="0">
              <a:latin typeface="+mj-lt"/>
            </a:endParaRPr>
          </a:p>
          <a:p>
            <a:pPr marL="179388" indent="-179388" algn="just">
              <a:spcBef>
                <a:spcPts val="0"/>
              </a:spcBef>
            </a:pPr>
            <a:r>
              <a:rPr lang="hu-HU" sz="1900" dirty="0" smtClean="0">
                <a:latin typeface="+mj-lt"/>
              </a:rPr>
              <a:t>Már </a:t>
            </a:r>
            <a:r>
              <a:rPr lang="hu-HU" sz="1900" dirty="0">
                <a:latin typeface="+mj-lt"/>
              </a:rPr>
              <a:t>elérhető 350 hagyományos és rugalmas </a:t>
            </a:r>
            <a:r>
              <a:rPr lang="hu-HU" sz="1900" dirty="0" smtClean="0">
                <a:latin typeface="+mj-lt"/>
              </a:rPr>
              <a:t>tanmenetjavaslat.</a:t>
            </a:r>
            <a:endParaRPr lang="hu-HU" sz="1900" dirty="0">
              <a:latin typeface="+mj-lt"/>
            </a:endParaRPr>
          </a:p>
          <a:p>
            <a:pPr marL="179388" indent="-179388" algn="just">
              <a:spcBef>
                <a:spcPts val="0"/>
              </a:spcBef>
            </a:pPr>
            <a:r>
              <a:rPr lang="hu-HU" sz="1900" dirty="0" smtClean="0">
                <a:latin typeface="+mj-lt"/>
              </a:rPr>
              <a:t>Új hagyományos </a:t>
            </a:r>
            <a:r>
              <a:rPr lang="hu-HU" sz="1900" dirty="0">
                <a:latin typeface="+mj-lt"/>
              </a:rPr>
              <a:t>és rugalmas </a:t>
            </a:r>
            <a:r>
              <a:rPr lang="hu-HU" sz="1900" dirty="0" smtClean="0">
                <a:latin typeface="+mj-lt"/>
              </a:rPr>
              <a:t>tanmenetjavaslatok </a:t>
            </a:r>
            <a:r>
              <a:rPr lang="hu-HU" sz="1900" dirty="0">
                <a:latin typeface="+mj-lt"/>
              </a:rPr>
              <a:t>készülnek az újgenerációs </a:t>
            </a:r>
            <a:r>
              <a:rPr lang="hu-HU" sz="1900" dirty="0" smtClean="0">
                <a:latin typeface="+mj-lt"/>
              </a:rPr>
              <a:t>tankönyvekhez.</a:t>
            </a:r>
            <a:endParaRPr lang="hu-HU" sz="1900" dirty="0">
              <a:latin typeface="+mj-lt"/>
            </a:endParaRPr>
          </a:p>
          <a:p>
            <a:pPr marL="179388" indent="-179388" algn="just">
              <a:spcBef>
                <a:spcPts val="0"/>
              </a:spcBef>
            </a:pPr>
            <a:r>
              <a:rPr lang="hu-HU" sz="1900" dirty="0" smtClean="0">
                <a:latin typeface="+mj-lt"/>
              </a:rPr>
              <a:t>Szerkeszthető </a:t>
            </a:r>
            <a:r>
              <a:rPr lang="hu-HU" sz="1900" dirty="0">
                <a:latin typeface="+mj-lt"/>
              </a:rPr>
              <a:t>formában letölthetők az </a:t>
            </a:r>
            <a:r>
              <a:rPr lang="hu-HU" sz="1900" dirty="0" err="1">
                <a:latin typeface="+mj-lt"/>
              </a:rPr>
              <a:t>NKP-ról</a:t>
            </a:r>
            <a:r>
              <a:rPr lang="hu-HU" sz="1900" dirty="0">
                <a:latin typeface="+mj-lt"/>
              </a:rPr>
              <a:t> és a </a:t>
            </a:r>
            <a:r>
              <a:rPr lang="hu-HU" sz="1900" dirty="0" smtClean="0">
                <a:latin typeface="+mj-lt"/>
              </a:rPr>
              <a:t>Tankönyvkatalógusból.</a:t>
            </a:r>
            <a:endParaRPr lang="hu-HU" sz="19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40768"/>
            <a:ext cx="432047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90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00" y="44624"/>
            <a:ext cx="7886700" cy="1325563"/>
          </a:xfrm>
        </p:spPr>
        <p:txBody>
          <a:bodyPr>
            <a:normAutofit/>
          </a:bodyPr>
          <a:lstStyle/>
          <a:p>
            <a:r>
              <a:rPr lang="hu-HU" sz="3200" dirty="0"/>
              <a:t>T</a:t>
            </a:r>
            <a:r>
              <a:rPr lang="hu-HU" sz="3200" dirty="0" smtClean="0"/>
              <a:t>anulói lemorzsolódással </a:t>
            </a:r>
            <a:br>
              <a:rPr lang="hu-HU" sz="3200" dirty="0" smtClean="0"/>
            </a:br>
            <a:r>
              <a:rPr lang="hu-HU" sz="3200" dirty="0" smtClean="0"/>
              <a:t>veszélyeztetett </a:t>
            </a:r>
            <a:r>
              <a:rPr lang="hu-HU" sz="3200" dirty="0"/>
              <a:t>intézmények </a:t>
            </a:r>
            <a:r>
              <a:rPr lang="hu-HU" sz="3200" dirty="0" smtClean="0"/>
              <a:t>támogatása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hu-HU" sz="1900" b="1" dirty="0" smtClean="0">
              <a:latin typeface="+mj-lt"/>
            </a:endParaRPr>
          </a:p>
          <a:p>
            <a:pPr marL="0" indent="0" algn="just">
              <a:buNone/>
            </a:pPr>
            <a:r>
              <a:rPr lang="hu-HU" sz="1900" b="1" dirty="0" smtClean="0">
                <a:latin typeface="+mj-lt"/>
              </a:rPr>
              <a:t>EFOP </a:t>
            </a:r>
            <a:r>
              <a:rPr lang="hu-HU" sz="1900" b="1" dirty="0">
                <a:latin typeface="+mj-lt"/>
              </a:rPr>
              <a:t>3.1.5-16. </a:t>
            </a:r>
            <a:r>
              <a:rPr lang="hu-HU" sz="1900" b="1" dirty="0" smtClean="0">
                <a:latin typeface="+mj-lt"/>
              </a:rPr>
              <a:t>számú projekt főbb tevékenységei:</a:t>
            </a:r>
            <a:endParaRPr lang="hu-HU" sz="1900" dirty="0">
              <a:latin typeface="+mj-lt"/>
            </a:endParaRPr>
          </a:p>
          <a:p>
            <a:pPr lvl="0" algn="just">
              <a:spcBef>
                <a:spcPts val="600"/>
              </a:spcBef>
            </a:pPr>
            <a:r>
              <a:rPr lang="hu-HU" sz="1900" dirty="0" smtClean="0">
                <a:latin typeface="+mj-lt"/>
              </a:rPr>
              <a:t>Az intézmények komplex, differenciált </a:t>
            </a:r>
            <a:r>
              <a:rPr lang="hu-HU" sz="1900" dirty="0">
                <a:latin typeface="+mj-lt"/>
              </a:rPr>
              <a:t>támogató </a:t>
            </a:r>
            <a:r>
              <a:rPr lang="hu-HU" sz="1900" dirty="0" smtClean="0">
                <a:latin typeface="+mj-lt"/>
              </a:rPr>
              <a:t>fejlesztése </a:t>
            </a:r>
            <a:r>
              <a:rPr lang="hu-HU" sz="1900" dirty="0">
                <a:latin typeface="+mj-lt"/>
              </a:rPr>
              <a:t>központi támogató </a:t>
            </a:r>
            <a:r>
              <a:rPr lang="hu-HU" sz="1900" dirty="0" smtClean="0">
                <a:latin typeface="+mj-lt"/>
              </a:rPr>
              <a:t>koordinációval</a:t>
            </a:r>
          </a:p>
          <a:p>
            <a:pPr lvl="0" algn="just">
              <a:spcBef>
                <a:spcPts val="600"/>
              </a:spcBef>
            </a:pPr>
            <a:r>
              <a:rPr lang="hu-HU" sz="1900" dirty="0" smtClean="0">
                <a:latin typeface="+mj-lt"/>
              </a:rPr>
              <a:t>A végzettség </a:t>
            </a:r>
            <a:r>
              <a:rPr lang="hu-HU" sz="1900" dirty="0">
                <a:latin typeface="+mj-lt"/>
              </a:rPr>
              <a:t>nélküli iskolaelhagyással veszélyeztetett tanulók </a:t>
            </a:r>
            <a:r>
              <a:rPr lang="hu-HU" sz="1900" dirty="0" smtClean="0">
                <a:latin typeface="+mj-lt"/>
              </a:rPr>
              <a:t>támogatása</a:t>
            </a:r>
            <a:endParaRPr lang="hu-HU" sz="1900" dirty="0">
              <a:latin typeface="+mj-lt"/>
            </a:endParaRPr>
          </a:p>
          <a:p>
            <a:pPr lvl="0" algn="just">
              <a:spcBef>
                <a:spcPts val="600"/>
              </a:spcBef>
            </a:pPr>
            <a:r>
              <a:rPr lang="hu-HU" sz="1900" dirty="0" smtClean="0">
                <a:latin typeface="+mj-lt"/>
              </a:rPr>
              <a:t>Az </a:t>
            </a:r>
            <a:r>
              <a:rPr lang="hu-HU" sz="1900" dirty="0">
                <a:latin typeface="+mj-lt"/>
              </a:rPr>
              <a:t>Oktatási Hivatal </a:t>
            </a:r>
            <a:r>
              <a:rPr lang="hu-HU" sz="1900" dirty="0" smtClean="0">
                <a:latin typeface="+mj-lt"/>
              </a:rPr>
              <a:t>pedagógiai </a:t>
            </a:r>
            <a:r>
              <a:rPr lang="hu-HU" sz="1900" dirty="0">
                <a:latin typeface="+mj-lt"/>
              </a:rPr>
              <a:t>szakmai </a:t>
            </a:r>
            <a:r>
              <a:rPr lang="hu-HU" sz="1900" dirty="0" smtClean="0">
                <a:latin typeface="+mj-lt"/>
              </a:rPr>
              <a:t>támogató rendszerének fejlesztése.</a:t>
            </a:r>
            <a:endParaRPr lang="hu-HU" sz="1900" dirty="0">
              <a:latin typeface="+mj-lt"/>
            </a:endParaRPr>
          </a:p>
          <a:p>
            <a:pPr marL="0" indent="0" algn="just">
              <a:buNone/>
            </a:pPr>
            <a:endParaRPr lang="hu-HU" sz="1900" b="1" dirty="0" smtClean="0">
              <a:latin typeface="+mj-lt"/>
            </a:endParaRPr>
          </a:p>
          <a:p>
            <a:pPr marL="0" indent="0" algn="just">
              <a:buNone/>
            </a:pPr>
            <a:r>
              <a:rPr lang="hu-HU" sz="1900" b="1" dirty="0">
                <a:latin typeface="+mj-lt"/>
              </a:rPr>
              <a:t>Keretösszeg: </a:t>
            </a:r>
            <a:r>
              <a:rPr lang="hu-HU" sz="1900" b="1" dirty="0" smtClean="0">
                <a:latin typeface="+mj-lt"/>
              </a:rPr>
              <a:t>12,9 </a:t>
            </a:r>
            <a:r>
              <a:rPr lang="hu-HU" sz="1900" b="1" dirty="0">
                <a:latin typeface="+mj-lt"/>
              </a:rPr>
              <a:t>Mrd. </a:t>
            </a:r>
            <a:r>
              <a:rPr lang="hu-HU" sz="1900" b="1" dirty="0" smtClean="0">
                <a:latin typeface="+mj-lt"/>
              </a:rPr>
              <a:t>Ft</a:t>
            </a:r>
          </a:p>
          <a:p>
            <a:pPr marL="0" indent="0" algn="just">
              <a:buNone/>
            </a:pPr>
            <a:endParaRPr lang="hu-HU" sz="1900" b="1" dirty="0" smtClean="0">
              <a:latin typeface="+mj-lt"/>
            </a:endParaRPr>
          </a:p>
          <a:p>
            <a:pPr marL="0" indent="0" algn="just">
              <a:buNone/>
            </a:pPr>
            <a:r>
              <a:rPr lang="hu-HU" sz="1900" b="1" dirty="0" smtClean="0">
                <a:latin typeface="+mj-lt"/>
              </a:rPr>
              <a:t>A </a:t>
            </a:r>
            <a:r>
              <a:rPr lang="hu-HU" sz="1900" b="1" dirty="0">
                <a:latin typeface="+mj-lt"/>
              </a:rPr>
              <a:t>projekt </a:t>
            </a:r>
            <a:r>
              <a:rPr lang="hu-HU" sz="1900" b="1" dirty="0" smtClean="0">
                <a:latin typeface="+mj-lt"/>
              </a:rPr>
              <a:t>eredménycéljai:</a:t>
            </a:r>
            <a:endParaRPr lang="hu-HU" sz="1900" dirty="0">
              <a:latin typeface="+mj-lt"/>
            </a:endParaRPr>
          </a:p>
          <a:p>
            <a:pPr lvl="0" algn="just">
              <a:spcBef>
                <a:spcPts val="600"/>
              </a:spcBef>
            </a:pPr>
            <a:r>
              <a:rPr lang="hu-HU" sz="1900" b="1" dirty="0">
                <a:latin typeface="+mj-lt"/>
              </a:rPr>
              <a:t>300 köznevelési </a:t>
            </a:r>
            <a:r>
              <a:rPr lang="hu-HU" sz="1900" b="1" dirty="0" smtClean="0">
                <a:latin typeface="+mj-lt"/>
              </a:rPr>
              <a:t>intézmény </a:t>
            </a:r>
            <a:r>
              <a:rPr lang="hu-HU" sz="1900" b="1" dirty="0">
                <a:latin typeface="+mj-lt"/>
              </a:rPr>
              <a:t>komplex és differenciált </a:t>
            </a:r>
            <a:r>
              <a:rPr lang="hu-HU" sz="1900" b="1" dirty="0" smtClean="0">
                <a:latin typeface="+mj-lt"/>
              </a:rPr>
              <a:t>fejlesztése - </a:t>
            </a:r>
            <a:r>
              <a:rPr lang="hu-HU" sz="1900" dirty="0" smtClean="0">
                <a:latin typeface="+mj-lt"/>
              </a:rPr>
              <a:t>a </a:t>
            </a:r>
            <a:r>
              <a:rPr lang="hu-HU" sz="1900" dirty="0">
                <a:latin typeface="+mj-lt"/>
              </a:rPr>
              <a:t>minőségi oktatáshoz való </a:t>
            </a:r>
            <a:r>
              <a:rPr lang="hu-HU" sz="1900" dirty="0" smtClean="0">
                <a:latin typeface="+mj-lt"/>
              </a:rPr>
              <a:t>hozzáférés javítása.</a:t>
            </a:r>
            <a:endParaRPr lang="hu-HU" sz="1900" dirty="0">
              <a:latin typeface="+mj-lt"/>
            </a:endParaRPr>
          </a:p>
          <a:p>
            <a:pPr lvl="0" algn="just">
              <a:spcBef>
                <a:spcPts val="600"/>
              </a:spcBef>
            </a:pPr>
            <a:r>
              <a:rPr lang="hu-HU" sz="1900" dirty="0" smtClean="0">
                <a:latin typeface="+mj-lt"/>
              </a:rPr>
              <a:t>Erősödő partneri kapcsolatok, adaptálható jó </a:t>
            </a:r>
            <a:r>
              <a:rPr lang="hu-HU" sz="1900" dirty="0">
                <a:latin typeface="+mj-lt"/>
              </a:rPr>
              <a:t>gyakorlatok </a:t>
            </a:r>
          </a:p>
          <a:p>
            <a:pPr lvl="0" algn="just">
              <a:spcBef>
                <a:spcPts val="600"/>
              </a:spcBef>
            </a:pPr>
            <a:r>
              <a:rPr lang="hu-HU" sz="1900" dirty="0">
                <a:latin typeface="+mj-lt"/>
              </a:rPr>
              <a:t>A</a:t>
            </a:r>
            <a:r>
              <a:rPr lang="hu-HU" sz="1900" dirty="0" smtClean="0">
                <a:latin typeface="+mj-lt"/>
              </a:rPr>
              <a:t>z </a:t>
            </a:r>
            <a:r>
              <a:rPr lang="hu-HU" sz="1900" dirty="0">
                <a:latin typeface="+mj-lt"/>
              </a:rPr>
              <a:t>Oktatási Hivatal területi és térségi pedagógiai szakmai szolgáltatásai és módszertani kínálata </a:t>
            </a:r>
            <a:r>
              <a:rPr lang="hu-HU" sz="1900" dirty="0" smtClean="0">
                <a:latin typeface="+mj-lt"/>
              </a:rPr>
              <a:t>bővül.</a:t>
            </a:r>
            <a:endParaRPr lang="hu-HU" sz="1900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5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7886700" cy="936104"/>
          </a:xfrm>
        </p:spPr>
        <p:txBody>
          <a:bodyPr>
            <a:noAutofit/>
          </a:bodyPr>
          <a:lstStyle/>
          <a:p>
            <a:r>
              <a:rPr lang="hu-HU" sz="2200" dirty="0" smtClean="0"/>
              <a:t>Arany János Tehetséggondozó Program, </a:t>
            </a:r>
            <a:br>
              <a:rPr lang="hu-HU" sz="2200" dirty="0" smtClean="0"/>
            </a:br>
            <a:r>
              <a:rPr lang="hu-HU" sz="2200" dirty="0" smtClean="0"/>
              <a:t>Arany János Kollégiumi Program és </a:t>
            </a:r>
            <a:br>
              <a:rPr lang="hu-HU" sz="2200" dirty="0" smtClean="0"/>
            </a:br>
            <a:r>
              <a:rPr lang="hu-HU" sz="2200" dirty="0" smtClean="0"/>
              <a:t>Arany János </a:t>
            </a:r>
            <a:r>
              <a:rPr lang="hu-HU" sz="2200" dirty="0" err="1" smtClean="0"/>
              <a:t>Kollégiumi-Szakközépiskolai</a:t>
            </a:r>
            <a:r>
              <a:rPr lang="hu-HU" sz="2200" dirty="0" smtClean="0"/>
              <a:t> Program</a:t>
            </a: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340768"/>
            <a:ext cx="7886700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A 2017/2018. tanévben megközelítőleg</a:t>
            </a:r>
            <a:r>
              <a:rPr lang="hu-HU" b="1" dirty="0"/>
              <a:t> 4000</a:t>
            </a:r>
            <a:r>
              <a:rPr lang="hu-HU" dirty="0"/>
              <a:t> tanuló vesz részt a három programban.</a:t>
            </a:r>
          </a:p>
          <a:p>
            <a:pPr marL="0" indent="0" algn="just">
              <a:buNone/>
            </a:pPr>
            <a:r>
              <a:rPr lang="hu-HU" dirty="0" smtClean="0">
                <a:latin typeface="+mj-lt"/>
              </a:rPr>
              <a:t>A </a:t>
            </a:r>
            <a:r>
              <a:rPr lang="hu-HU" b="1" dirty="0" smtClean="0">
                <a:latin typeface="+mj-lt"/>
              </a:rPr>
              <a:t>felsőoktatás</a:t>
            </a:r>
            <a:r>
              <a:rPr lang="hu-HU" dirty="0" smtClean="0">
                <a:latin typeface="+mj-lt"/>
              </a:rPr>
              <a:t>ba felvételt nyertek aránya </a:t>
            </a:r>
            <a:r>
              <a:rPr lang="hu-HU" b="1" dirty="0" smtClean="0">
                <a:latin typeface="+mj-lt"/>
              </a:rPr>
              <a:t>80%</a:t>
            </a:r>
            <a:r>
              <a:rPr lang="hu-HU" dirty="0" smtClean="0">
                <a:latin typeface="+mj-lt"/>
              </a:rPr>
              <a:t> körüli, a </a:t>
            </a:r>
            <a:r>
              <a:rPr lang="hu-HU" b="1" dirty="0" smtClean="0">
                <a:latin typeface="+mj-lt"/>
              </a:rPr>
              <a:t>lemorzsolódás átlag alatti</a:t>
            </a:r>
            <a:r>
              <a:rPr lang="hu-HU" dirty="0" smtClean="0">
                <a:latin typeface="+mj-lt"/>
              </a:rPr>
              <a:t>, a diákok véleménye szerint a program </a:t>
            </a:r>
            <a:r>
              <a:rPr lang="hu-HU" b="1" dirty="0" smtClean="0">
                <a:latin typeface="+mj-lt"/>
              </a:rPr>
              <a:t>javította esély</a:t>
            </a:r>
            <a:r>
              <a:rPr lang="hu-HU" dirty="0" smtClean="0">
                <a:latin typeface="+mj-lt"/>
              </a:rPr>
              <a:t>eiket a </a:t>
            </a:r>
            <a:r>
              <a:rPr lang="hu-HU" b="1" dirty="0" smtClean="0">
                <a:latin typeface="+mj-lt"/>
              </a:rPr>
              <a:t>tanulásra</a:t>
            </a:r>
            <a:r>
              <a:rPr lang="hu-HU" dirty="0" smtClean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hu-HU" dirty="0" smtClean="0">
                <a:latin typeface="+mj-lt"/>
              </a:rPr>
              <a:t>A három program költségvetése megközelítőleg évi 3 milliárd Ft.  További </a:t>
            </a:r>
            <a:r>
              <a:rPr lang="hu-HU" b="1" dirty="0" smtClean="0">
                <a:latin typeface="+mj-lt"/>
              </a:rPr>
              <a:t>megerősítése</a:t>
            </a:r>
            <a:r>
              <a:rPr lang="hu-HU" dirty="0" smtClean="0">
                <a:latin typeface="+mj-lt"/>
              </a:rPr>
              <a:t> a programoknak </a:t>
            </a:r>
            <a:r>
              <a:rPr lang="hu-HU" b="1" dirty="0" smtClean="0">
                <a:latin typeface="+mj-lt"/>
              </a:rPr>
              <a:t>kormányrendelet</a:t>
            </a:r>
            <a:r>
              <a:rPr lang="hu-HU" dirty="0" smtClean="0">
                <a:latin typeface="+mj-lt"/>
              </a:rPr>
              <a:t>i szabályozásban várható.</a:t>
            </a:r>
          </a:p>
          <a:p>
            <a:pPr marL="0" indent="0" algn="just">
              <a:buNone/>
            </a:pPr>
            <a:r>
              <a:rPr lang="hu-HU" dirty="0" smtClean="0">
                <a:latin typeface="+mj-lt"/>
              </a:rPr>
              <a:t>A 8. évfolyamos tanulók számára a Programokba 2018/2019. tanévre történő jelentkezés </a:t>
            </a:r>
            <a:r>
              <a:rPr lang="hu-HU" b="1" dirty="0" smtClean="0">
                <a:latin typeface="+mj-lt"/>
              </a:rPr>
              <a:t>pályázati felhívását 2017. szeptember 11</a:t>
            </a:r>
            <a:r>
              <a:rPr lang="hu-HU" dirty="0" smtClean="0">
                <a:latin typeface="+mj-lt"/>
              </a:rPr>
              <a:t>-éig jelenteti meg a Köznevelésért Felelős Helyettes Államtitkárság. </a:t>
            </a:r>
          </a:p>
          <a:p>
            <a:pPr marL="0" indent="0" algn="ctr">
              <a:buNone/>
            </a:pPr>
            <a:r>
              <a:rPr lang="hu-HU" u="sng" dirty="0" err="1" smtClean="0">
                <a:latin typeface="+mj-lt"/>
                <a:hlinkClick r:id="rId2"/>
              </a:rPr>
              <a:t>www.ajtp.hu</a:t>
            </a:r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  </a:t>
            </a:r>
            <a:r>
              <a:rPr lang="hu-HU" u="sng" dirty="0" err="1" smtClean="0">
                <a:latin typeface="+mj-lt"/>
                <a:hlinkClick r:id="rId3"/>
              </a:rPr>
              <a:t>www.ajkp.hu</a:t>
            </a:r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  </a:t>
            </a:r>
            <a:r>
              <a:rPr lang="hu-HU" u="sng" dirty="0" err="1" smtClean="0">
                <a:latin typeface="+mj-lt"/>
                <a:hlinkClick r:id="rId4"/>
              </a:rPr>
              <a:t>www.ajkszp.hu</a:t>
            </a:r>
            <a:endParaRPr lang="hu-HU" dirty="0" smtClean="0">
              <a:latin typeface="+mj-lt"/>
            </a:endParaRPr>
          </a:p>
          <a:p>
            <a:pPr marL="0" indent="0" algn="ctr">
              <a:buNone/>
            </a:pPr>
            <a:endParaRPr lang="hu-HU" dirty="0" smtClean="0">
              <a:latin typeface="+mj-lt"/>
            </a:endParaRPr>
          </a:p>
          <a:p>
            <a:pPr marL="0" indent="0" algn="ctr">
              <a:buNone/>
            </a:pPr>
            <a:endParaRPr lang="hu-HU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4326" y="5618195"/>
            <a:ext cx="1001529" cy="66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380" y="5613238"/>
            <a:ext cx="1016492" cy="67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89240"/>
            <a:ext cx="1052707" cy="69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59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74732" cy="831625"/>
          </a:xfrm>
        </p:spPr>
        <p:txBody>
          <a:bodyPr>
            <a:normAutofit fontScale="90000"/>
          </a:bodyPr>
          <a:lstStyle/>
          <a:p>
            <a:r>
              <a:rPr lang="hu-HU" sz="3100" dirty="0" smtClean="0"/>
              <a:t>Képesség-kibontakoztató</a:t>
            </a:r>
            <a:r>
              <a:rPr lang="hu-HU" sz="3200" dirty="0" smtClean="0"/>
              <a:t> és </a:t>
            </a:r>
            <a:br>
              <a:rPr lang="hu-HU" sz="3200" dirty="0" smtClean="0"/>
            </a:br>
            <a:r>
              <a:rPr lang="hu-HU" sz="3200" dirty="0" smtClean="0"/>
              <a:t>integrációs felkészítés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047806" cy="454816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hu-HU" dirty="0">
                <a:latin typeface="+mj-lt"/>
              </a:rPr>
              <a:t>Az általános iskola és a középfokú iskola a tanuló szociális helyzetéből </a:t>
            </a:r>
            <a:r>
              <a:rPr lang="hu-HU" dirty="0" smtClean="0">
                <a:latin typeface="+mj-lt"/>
              </a:rPr>
              <a:t>eredő </a:t>
            </a:r>
            <a:r>
              <a:rPr lang="hu-HU" dirty="0">
                <a:latin typeface="+mj-lt"/>
              </a:rPr>
              <a:t>hátrányának ellensúlyozása céljából </a:t>
            </a:r>
            <a:r>
              <a:rPr lang="hu-HU" dirty="0" err="1">
                <a:latin typeface="+mj-lt"/>
              </a:rPr>
              <a:t>képességkibontakoztató</a:t>
            </a:r>
            <a:r>
              <a:rPr lang="hu-HU" dirty="0">
                <a:latin typeface="+mj-lt"/>
              </a:rPr>
              <a:t> vagy integrációs felkészítést </a:t>
            </a:r>
            <a:r>
              <a:rPr lang="hu-HU" dirty="0" smtClean="0">
                <a:latin typeface="+mj-lt"/>
              </a:rPr>
              <a:t>szervez az egyéni képességek</a:t>
            </a:r>
            <a:r>
              <a:rPr lang="hu-HU" dirty="0">
                <a:latin typeface="+mj-lt"/>
              </a:rPr>
              <a:t>, </a:t>
            </a:r>
            <a:r>
              <a:rPr lang="hu-HU" dirty="0" smtClean="0">
                <a:latin typeface="+mj-lt"/>
              </a:rPr>
              <a:t>a tehetség </a:t>
            </a:r>
            <a:r>
              <a:rPr lang="hu-HU" dirty="0">
                <a:latin typeface="+mj-lt"/>
              </a:rPr>
              <a:t>kibontakoztatása, </a:t>
            </a:r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tanuló tanulási, továbbtanulási esélyének </a:t>
            </a:r>
            <a:r>
              <a:rPr lang="hu-HU" dirty="0" smtClean="0">
                <a:latin typeface="+mj-lt"/>
              </a:rPr>
              <a:t>kiegyenlítése érdekében.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hu-HU" dirty="0" smtClean="0">
                <a:latin typeface="+mj-lt"/>
              </a:rPr>
              <a:t>2016/2017</a:t>
            </a:r>
            <a:r>
              <a:rPr lang="hu-HU" dirty="0">
                <a:latin typeface="+mj-lt"/>
              </a:rPr>
              <a:t>. tanévi </a:t>
            </a:r>
            <a:r>
              <a:rPr lang="hu-HU" dirty="0" smtClean="0">
                <a:latin typeface="+mj-lt"/>
              </a:rPr>
              <a:t>adatok: </a:t>
            </a:r>
            <a:r>
              <a:rPr lang="hu-HU" b="1" dirty="0">
                <a:latin typeface="+mj-lt"/>
              </a:rPr>
              <a:t>17 432 tanuló vesz részt képesség-kibontakoztató felkészítő foglalkozáson</a:t>
            </a:r>
            <a:r>
              <a:rPr lang="hu-HU" dirty="0">
                <a:latin typeface="+mj-lt"/>
              </a:rPr>
              <a:t>, közülük 14 584 fő általános iskolás, 1 711 fő gimnáziumi tanuló, 914 tanuló  szakgimnáziumban tanul, 223 fő szakközépiskolában, illetve szakiskolában folytat tanulmányokat</a:t>
            </a:r>
            <a:r>
              <a:rPr lang="hu-HU" dirty="0" smtClean="0">
                <a:latin typeface="+mj-lt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hu-HU" dirty="0" smtClean="0">
                <a:latin typeface="+mj-lt"/>
              </a:rPr>
              <a:t>2017. évi ráfordítás (állami intézményfenntartó): </a:t>
            </a:r>
            <a:r>
              <a:rPr lang="hu-HU" b="1" dirty="0">
                <a:latin typeface="+mj-lt"/>
              </a:rPr>
              <a:t>1,342 milliárd </a:t>
            </a:r>
            <a:r>
              <a:rPr lang="hu-HU" b="1" dirty="0" smtClean="0">
                <a:latin typeface="+mj-lt"/>
              </a:rPr>
              <a:t>Ft </a:t>
            </a:r>
            <a:endParaRPr lang="hu-HU" b="1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886700" cy="1325563"/>
          </a:xfrm>
        </p:spPr>
        <p:txBody>
          <a:bodyPr>
            <a:normAutofit/>
          </a:bodyPr>
          <a:lstStyle/>
          <a:p>
            <a:r>
              <a:rPr lang="hu-HU" sz="2800" dirty="0"/>
              <a:t>Gyógypedagógiai, konduktív </a:t>
            </a:r>
            <a:r>
              <a:rPr lang="hu-HU" sz="2800" dirty="0" smtClean="0"/>
              <a:t>pedagógiai, </a:t>
            </a:r>
            <a:r>
              <a:rPr lang="hu-HU" sz="2800" dirty="0" err="1" smtClean="0"/>
              <a:t>ped</a:t>
            </a:r>
            <a:r>
              <a:rPr lang="hu-HU" sz="2800" dirty="0" smtClean="0"/>
              <a:t>. </a:t>
            </a:r>
            <a:r>
              <a:rPr lang="hu-HU" sz="2800" dirty="0"/>
              <a:t>szakszolgálati </a:t>
            </a:r>
            <a:r>
              <a:rPr lang="hu-HU" sz="2800" dirty="0" smtClean="0"/>
              <a:t>ellátás, 2010–2017</a:t>
            </a:r>
            <a:endParaRPr lang="hu-HU" sz="28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872572"/>
              </p:ext>
            </p:extLst>
          </p:nvPr>
        </p:nvGraphicFramePr>
        <p:xfrm>
          <a:off x="395536" y="1196752"/>
          <a:ext cx="8424935" cy="3312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2084"/>
                <a:gridCol w="1135538"/>
                <a:gridCol w="1497154"/>
                <a:gridCol w="1440159"/>
              </a:tblGrid>
              <a:tr h="335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2010/2011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2016/2017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+mj-lt"/>
                        </a:rPr>
                        <a:t>Változás</a:t>
                      </a:r>
                    </a:p>
                  </a:txBody>
                  <a:tcPr marL="44450" marR="44450" marT="0" marB="0" anchor="ctr"/>
                </a:tc>
              </a:tr>
              <a:tr h="335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 err="1" smtClean="0">
                          <a:effectLst/>
                          <a:latin typeface="+mj-lt"/>
                        </a:rPr>
                        <a:t>Gyógyped</a:t>
                      </a:r>
                      <a:r>
                        <a:rPr lang="hu-HU" sz="1800" dirty="0" smtClean="0">
                          <a:effectLst/>
                          <a:latin typeface="+mj-lt"/>
                        </a:rPr>
                        <a:t>., </a:t>
                      </a:r>
                      <a:r>
                        <a:rPr lang="hu-HU" sz="1800" dirty="0">
                          <a:effectLst/>
                          <a:latin typeface="+mj-lt"/>
                        </a:rPr>
                        <a:t>konduktív </a:t>
                      </a:r>
                      <a:r>
                        <a:rPr lang="hu-HU" sz="1800" dirty="0" err="1" smtClean="0">
                          <a:effectLst/>
                          <a:latin typeface="+mj-lt"/>
                        </a:rPr>
                        <a:t>ped</a:t>
                      </a:r>
                      <a:r>
                        <a:rPr lang="hu-HU" sz="1800" dirty="0" smtClean="0">
                          <a:effectLst/>
                          <a:latin typeface="+mj-lt"/>
                        </a:rPr>
                        <a:t>. </a:t>
                      </a:r>
                      <a:r>
                        <a:rPr lang="hu-HU" sz="1800" dirty="0">
                          <a:effectLst/>
                          <a:latin typeface="+mj-lt"/>
                        </a:rPr>
                        <a:t>intézmények száma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410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312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 smtClean="0">
                          <a:effectLst/>
                          <a:latin typeface="+mj-lt"/>
                        </a:rPr>
                        <a:t>- 98 </a:t>
                      </a:r>
                      <a:r>
                        <a:rPr lang="hu-HU" sz="1800" dirty="0">
                          <a:effectLst/>
                          <a:latin typeface="+mj-lt"/>
                        </a:rPr>
                        <a:t>db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Integráltan nevelő intézmények száma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effectLst/>
                          <a:latin typeface="+mj-lt"/>
                        </a:rPr>
                        <a:t>3 080</a:t>
                      </a:r>
                      <a:endParaRPr lang="hu-H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3 991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+ 911 db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 err="1">
                          <a:effectLst/>
                          <a:latin typeface="+mj-lt"/>
                        </a:rPr>
                        <a:t>Szegregáltan</a:t>
                      </a:r>
                      <a:r>
                        <a:rPr lang="hu-HU" sz="1800" dirty="0">
                          <a:effectLst/>
                          <a:latin typeface="+mj-lt"/>
                        </a:rPr>
                        <a:t> nevelt gyermekek, tanulók </a:t>
                      </a:r>
                      <a:r>
                        <a:rPr lang="hu-HU" sz="1800" dirty="0" smtClean="0">
                          <a:effectLst/>
                          <a:latin typeface="+mj-lt"/>
                        </a:rPr>
                        <a:t>aránya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39,3 %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29,7 %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- </a:t>
                      </a:r>
                      <a:r>
                        <a:rPr lang="hu-HU" sz="1800" dirty="0" smtClean="0">
                          <a:effectLst/>
                          <a:latin typeface="+mj-lt"/>
                        </a:rPr>
                        <a:t>9,6 %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Integráltan nevelt gyermekek, tanulók </a:t>
                      </a:r>
                      <a:r>
                        <a:rPr lang="hu-HU" sz="1800" dirty="0" smtClean="0">
                          <a:effectLst/>
                          <a:latin typeface="+mj-lt"/>
                        </a:rPr>
                        <a:t>aránya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effectLst/>
                          <a:latin typeface="+mj-lt"/>
                        </a:rPr>
                        <a:t>60,7 %</a:t>
                      </a:r>
                      <a:endParaRPr lang="hu-H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70,3 %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 smtClean="0">
                          <a:effectLst/>
                          <a:latin typeface="+mj-lt"/>
                        </a:rPr>
                        <a:t>+ 9,6 %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Fejlesztő nevelés-oktatás </a:t>
                      </a:r>
                      <a:r>
                        <a:rPr lang="hu-HU" sz="1800" dirty="0" smtClean="0">
                          <a:effectLst/>
                          <a:latin typeface="+mj-lt"/>
                        </a:rPr>
                        <a:t>tanulóinak </a:t>
                      </a:r>
                      <a:r>
                        <a:rPr lang="hu-HU" sz="1800" dirty="0">
                          <a:effectLst/>
                          <a:latin typeface="+mj-lt"/>
                        </a:rPr>
                        <a:t>száma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effectLst/>
                          <a:latin typeface="+mj-lt"/>
                        </a:rPr>
                        <a:t>2 057</a:t>
                      </a:r>
                      <a:endParaRPr lang="hu-H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effectLst/>
                          <a:latin typeface="+mj-lt"/>
                        </a:rPr>
                        <a:t>2 708</a:t>
                      </a:r>
                      <a:endParaRPr lang="hu-H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 smtClean="0">
                          <a:effectLst/>
                          <a:latin typeface="+mj-lt"/>
                        </a:rPr>
                        <a:t>+ 651 fő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70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 err="1" smtClean="0">
                          <a:effectLst/>
                          <a:latin typeface="+mj-lt"/>
                        </a:rPr>
                        <a:t>Gyógyped</a:t>
                      </a:r>
                      <a:r>
                        <a:rPr lang="hu-HU" sz="1800" dirty="0" smtClean="0">
                          <a:effectLst/>
                          <a:latin typeface="+mj-lt"/>
                        </a:rPr>
                        <a:t>. </a:t>
                      </a:r>
                      <a:r>
                        <a:rPr lang="hu-HU" sz="1800" dirty="0">
                          <a:effectLst/>
                          <a:latin typeface="+mj-lt"/>
                        </a:rPr>
                        <a:t>tanácsadás, korai fejlesztés, oktatás és gondozás </a:t>
                      </a:r>
                      <a:r>
                        <a:rPr lang="hu-HU" sz="1800" dirty="0" smtClean="0">
                          <a:effectLst/>
                          <a:latin typeface="+mj-lt"/>
                        </a:rPr>
                        <a:t>során ellátott </a:t>
                      </a:r>
                      <a:r>
                        <a:rPr lang="hu-HU" sz="1800" dirty="0">
                          <a:effectLst/>
                          <a:latin typeface="+mj-lt"/>
                        </a:rPr>
                        <a:t>gyermekek száma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effectLst/>
                          <a:latin typeface="+mj-lt"/>
                        </a:rPr>
                        <a:t>1 974</a:t>
                      </a:r>
                      <a:endParaRPr lang="hu-H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>
                          <a:effectLst/>
                          <a:latin typeface="+mj-lt"/>
                        </a:rPr>
                        <a:t>4 542</a:t>
                      </a:r>
                      <a:endParaRPr lang="hu-H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 smtClean="0">
                          <a:effectLst/>
                          <a:latin typeface="+mj-lt"/>
                        </a:rPr>
                        <a:t>+ 2</a:t>
                      </a:r>
                      <a:r>
                        <a:rPr lang="hu-HU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hu-HU" sz="1800" dirty="0" smtClean="0">
                          <a:effectLst/>
                          <a:latin typeface="+mj-lt"/>
                        </a:rPr>
                        <a:t>568 fő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5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 err="1" smtClean="0">
                          <a:effectLst/>
                          <a:latin typeface="+mj-lt"/>
                        </a:rPr>
                        <a:t>Ped</a:t>
                      </a:r>
                      <a:r>
                        <a:rPr lang="hu-HU" sz="1800" dirty="0" smtClean="0">
                          <a:effectLst/>
                          <a:latin typeface="+mj-lt"/>
                        </a:rPr>
                        <a:t>. szakszolgálatok </a:t>
                      </a:r>
                      <a:r>
                        <a:rPr lang="hu-HU" sz="1800" dirty="0">
                          <a:effectLst/>
                          <a:latin typeface="+mj-lt"/>
                        </a:rPr>
                        <a:t>által ellátottak száma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412 277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</a:rPr>
                        <a:t>452 348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 smtClean="0">
                          <a:effectLst/>
                          <a:latin typeface="+mj-lt"/>
                        </a:rPr>
                        <a:t>+ 40</a:t>
                      </a:r>
                      <a:r>
                        <a:rPr lang="hu-HU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hu-HU" sz="1800" dirty="0" smtClean="0">
                          <a:effectLst/>
                          <a:latin typeface="+mj-lt"/>
                        </a:rPr>
                        <a:t>071 fő</a:t>
                      </a:r>
                      <a:endParaRPr lang="hu-H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5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Gyógypedagógusok száma</a:t>
                      </a:r>
                      <a:endParaRPr lang="hu-HU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5 695</a:t>
                      </a:r>
                      <a:endParaRPr lang="hu-HU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7 386</a:t>
                      </a:r>
                      <a:endParaRPr lang="hu-HU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+ 30 %</a:t>
                      </a:r>
                      <a:endParaRPr lang="hu-HU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88301" y="4653136"/>
            <a:ext cx="84321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>
                <a:latin typeface="+mj-lt"/>
              </a:rPr>
              <a:t>Intézkedések a </a:t>
            </a:r>
            <a:r>
              <a:rPr lang="hu-HU" dirty="0">
                <a:latin typeface="+mj-lt"/>
              </a:rPr>
              <a:t>gyógypedagógiai nevelés-oktatás és a pedagógiai szakszolgálati </a:t>
            </a:r>
            <a:r>
              <a:rPr lang="hu-HU" dirty="0" smtClean="0">
                <a:latin typeface="+mj-lt"/>
              </a:rPr>
              <a:t>feladatellátás </a:t>
            </a:r>
            <a:r>
              <a:rPr lang="hu-HU" dirty="0">
                <a:latin typeface="+mj-lt"/>
              </a:rPr>
              <a:t>területén tapasztalható szakemberhiány </a:t>
            </a:r>
            <a:r>
              <a:rPr lang="hu-HU" dirty="0" smtClean="0">
                <a:latin typeface="+mj-lt"/>
              </a:rPr>
              <a:t>enyhítése érdekében: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2017 őszén két új képzési </a:t>
            </a:r>
            <a:r>
              <a:rPr lang="hu-HU" dirty="0" smtClean="0">
                <a:latin typeface="+mj-lt"/>
              </a:rPr>
              <a:t>helyszínen (Debrecen, Nyíregyháza) </a:t>
            </a:r>
            <a:r>
              <a:rPr lang="hu-HU" dirty="0">
                <a:latin typeface="+mj-lt"/>
              </a:rPr>
              <a:t>indul </a:t>
            </a:r>
            <a:r>
              <a:rPr lang="hu-HU" dirty="0" err="1" smtClean="0">
                <a:latin typeface="+mj-lt"/>
              </a:rPr>
              <a:t>gyógyped</a:t>
            </a:r>
            <a:r>
              <a:rPr lang="hu-HU" dirty="0" smtClean="0">
                <a:latin typeface="+mj-lt"/>
              </a:rPr>
              <a:t>. </a:t>
            </a:r>
            <a:r>
              <a:rPr lang="hu-HU" smtClean="0">
                <a:latin typeface="+mj-lt"/>
              </a:rPr>
              <a:t>képzés</a:t>
            </a:r>
            <a:r>
              <a:rPr lang="hu-HU" dirty="0" smtClean="0">
                <a:latin typeface="+mj-lt"/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</a:rPr>
              <a:t>A</a:t>
            </a:r>
            <a:r>
              <a:rPr lang="hu-HU" dirty="0" smtClean="0">
                <a:latin typeface="+mj-lt"/>
              </a:rPr>
              <a:t> </a:t>
            </a:r>
            <a:r>
              <a:rPr lang="hu-HU" dirty="0">
                <a:latin typeface="+mj-lt"/>
              </a:rPr>
              <a:t>Klebelsberg Ösztöndíj </a:t>
            </a:r>
            <a:r>
              <a:rPr lang="hu-HU" dirty="0" smtClean="0">
                <a:latin typeface="+mj-lt"/>
              </a:rPr>
              <a:t>kiterjesztése a gyógypedagógus-hallgatók részére,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>
                <a:latin typeface="+mj-lt"/>
              </a:rPr>
              <a:t>A </a:t>
            </a:r>
            <a:r>
              <a:rPr lang="hu-HU" b="1" dirty="0">
                <a:latin typeface="+mj-lt"/>
              </a:rPr>
              <a:t>Klebelsberg Központ költségvetésében 2017-ben további 3,8 Mrd, 2018-ban pedig ezen felüli 1,9 </a:t>
            </a:r>
            <a:r>
              <a:rPr lang="hu-HU" b="1" dirty="0" smtClean="0">
                <a:latin typeface="+mj-lt"/>
              </a:rPr>
              <a:t>Mrd </a:t>
            </a:r>
            <a:r>
              <a:rPr lang="hu-HU" b="1" dirty="0">
                <a:latin typeface="+mj-lt"/>
              </a:rPr>
              <a:t>Ft többletet </a:t>
            </a:r>
            <a:r>
              <a:rPr lang="hu-HU" b="1" dirty="0" smtClean="0">
                <a:latin typeface="+mj-lt"/>
              </a:rPr>
              <a:t>biztosítunk </a:t>
            </a:r>
            <a:r>
              <a:rPr lang="hu-HU" b="1" dirty="0">
                <a:latin typeface="+mj-lt"/>
              </a:rPr>
              <a:t>a létszám </a:t>
            </a:r>
            <a:r>
              <a:rPr lang="hu-HU" b="1" dirty="0" smtClean="0">
                <a:latin typeface="+mj-lt"/>
              </a:rPr>
              <a:t>érdemi növelésére</a:t>
            </a:r>
            <a:r>
              <a:rPr lang="hu-HU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221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94878" y="3614705"/>
            <a:ext cx="8529637" cy="25225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700" i="1" dirty="0"/>
              <a:t/>
            </a:r>
            <a:br>
              <a:rPr lang="hu-HU" sz="2700" i="1" dirty="0"/>
            </a:br>
            <a:endParaRPr lang="hu-HU" sz="2700" dirty="0">
              <a:solidFill>
                <a:srgbClr val="FF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7544" y="4005064"/>
            <a:ext cx="820891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altLang="hu-HU" sz="3200" dirty="0" smtClean="0">
                <a:latin typeface="+mj-lt"/>
                <a:cs typeface="Times New Roman" panose="02020603050405020304" pitchFamily="18" charset="0"/>
              </a:rPr>
              <a:t>A köznevelési rendszer</a:t>
            </a:r>
          </a:p>
          <a:p>
            <a:pPr algn="ctr">
              <a:lnSpc>
                <a:spcPct val="80000"/>
              </a:lnSpc>
            </a:pPr>
            <a:r>
              <a:rPr lang="hu-HU" altLang="hu-HU" sz="3200" dirty="0" smtClean="0">
                <a:latin typeface="+mj-lt"/>
                <a:cs typeface="Times New Roman" panose="02020603050405020304" pitchFamily="18" charset="0"/>
              </a:rPr>
              <a:t>tartalmi, személyi és infrastrukturális</a:t>
            </a:r>
          </a:p>
          <a:p>
            <a:pPr algn="ctr">
              <a:lnSpc>
                <a:spcPct val="80000"/>
              </a:lnSpc>
            </a:pPr>
            <a:r>
              <a:rPr lang="hu-HU" altLang="hu-HU" sz="3200" dirty="0" smtClean="0">
                <a:latin typeface="+mj-lt"/>
                <a:cs typeface="Times New Roman" panose="02020603050405020304" pitchFamily="18" charset="0"/>
              </a:rPr>
              <a:t>alakulása</a:t>
            </a:r>
            <a:endParaRPr lang="hu-HU" altLang="hu-HU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6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19814" cy="903633"/>
          </a:xfrm>
        </p:spPr>
        <p:txBody>
          <a:bodyPr/>
          <a:lstStyle/>
          <a:p>
            <a:r>
              <a:rPr lang="hu-HU" sz="2800" dirty="0" smtClean="0"/>
              <a:t>Pedagógusképzésre jelentkezők és felvettek </a:t>
            </a:r>
            <a:br>
              <a:rPr lang="hu-HU" sz="2800" dirty="0" smtClean="0"/>
            </a:br>
            <a:r>
              <a:rPr lang="hu-HU" sz="2800" dirty="0" smtClean="0"/>
              <a:t>számának alakulása</a:t>
            </a:r>
            <a:endParaRPr lang="hu-HU" sz="28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6100883"/>
              </p:ext>
            </p:extLst>
          </p:nvPr>
        </p:nvGraphicFramePr>
        <p:xfrm>
          <a:off x="575555" y="2852936"/>
          <a:ext cx="8280921" cy="299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925"/>
                <a:gridCol w="2070230"/>
                <a:gridCol w="2883536"/>
                <a:gridCol w="2070230"/>
              </a:tblGrid>
              <a:tr h="653150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Év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Összes jelentkező száma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Első helyen jelentkezők</a:t>
                      </a:r>
                      <a:r>
                        <a:rPr lang="hu-HU" sz="2000" baseline="0" dirty="0" smtClean="0">
                          <a:latin typeface="+mj-lt"/>
                        </a:rPr>
                        <a:t> száma 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Felvettek száma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</a:tr>
              <a:tr h="458624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2012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255713" algn="r"/>
                        </a:tabLst>
                      </a:pPr>
                      <a:r>
                        <a:rPr lang="hu-HU" sz="2000" dirty="0" smtClean="0">
                          <a:latin typeface="+mj-lt"/>
                        </a:rPr>
                        <a:t>	13 068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08150" algn="r"/>
                        </a:tabLst>
                      </a:pPr>
                      <a:r>
                        <a:rPr lang="hu-HU" sz="2000" dirty="0" smtClean="0">
                          <a:latin typeface="+mj-lt"/>
                        </a:rPr>
                        <a:t>	9 838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255713" algn="r"/>
                        </a:tabLst>
                      </a:pPr>
                      <a:r>
                        <a:rPr lang="hu-HU" sz="2000" dirty="0" smtClean="0">
                          <a:latin typeface="+mj-lt"/>
                        </a:rPr>
                        <a:t>	6 470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</a:tr>
              <a:tr h="458624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2013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255713" algn="r"/>
                        </a:tabLst>
                      </a:pPr>
                      <a:r>
                        <a:rPr lang="hu-HU" sz="2000" dirty="0" smtClean="0">
                          <a:latin typeface="+mj-lt"/>
                        </a:rPr>
                        <a:t>	14 225 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08150" algn="r"/>
                        </a:tabLst>
                      </a:pPr>
                      <a:r>
                        <a:rPr lang="hu-HU" sz="2000" dirty="0" smtClean="0">
                          <a:latin typeface="+mj-lt"/>
                        </a:rPr>
                        <a:t>	10 585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255713" algn="r"/>
                        </a:tabLst>
                      </a:pPr>
                      <a:r>
                        <a:rPr lang="hu-HU" sz="2000" dirty="0" smtClean="0">
                          <a:latin typeface="+mj-lt"/>
                        </a:rPr>
                        <a:t>	7 834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</a:tr>
              <a:tr h="458624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2014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255713" algn="r"/>
                        </a:tabLst>
                      </a:pPr>
                      <a:r>
                        <a:rPr lang="hu-HU" sz="2000" dirty="0" smtClean="0">
                          <a:latin typeface="+mj-lt"/>
                        </a:rPr>
                        <a:t>	17 823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08150" algn="r"/>
                        </a:tabLst>
                      </a:pPr>
                      <a:r>
                        <a:rPr lang="hu-HU" sz="2000" dirty="0" smtClean="0">
                          <a:latin typeface="+mj-lt"/>
                        </a:rPr>
                        <a:t>	13 730 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255713" algn="r"/>
                        </a:tabLst>
                      </a:pPr>
                      <a:r>
                        <a:rPr lang="hu-HU" sz="2000" dirty="0" smtClean="0">
                          <a:latin typeface="+mj-lt"/>
                        </a:rPr>
                        <a:t>	9 234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</a:tr>
              <a:tr h="458624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2015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255713" algn="r"/>
                        </a:tabLst>
                      </a:pPr>
                      <a:r>
                        <a:rPr lang="hu-HU" sz="2000" dirty="0" smtClean="0">
                          <a:latin typeface="+mj-lt"/>
                        </a:rPr>
                        <a:t>	18 810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08150" algn="r"/>
                        </a:tabLst>
                      </a:pPr>
                      <a:r>
                        <a:rPr lang="hu-HU" sz="2000" dirty="0" smtClean="0">
                          <a:latin typeface="+mj-lt"/>
                        </a:rPr>
                        <a:t>	14 818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255713" algn="r"/>
                        </a:tabLst>
                      </a:pPr>
                      <a:r>
                        <a:rPr lang="hu-HU" sz="2000" dirty="0" smtClean="0">
                          <a:latin typeface="+mj-lt"/>
                        </a:rPr>
                        <a:t>	9 669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</a:tr>
              <a:tr h="458624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+mj-lt"/>
                        </a:rPr>
                        <a:t>2016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255713" algn="r"/>
                        </a:tabLst>
                      </a:pPr>
                      <a:r>
                        <a:rPr lang="hu-HU" sz="2000" dirty="0" smtClean="0">
                          <a:latin typeface="+mj-lt"/>
                        </a:rPr>
                        <a:t>	20 286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08150" algn="r"/>
                        </a:tabLst>
                      </a:pPr>
                      <a:r>
                        <a:rPr lang="hu-HU" sz="2000" dirty="0" smtClean="0">
                          <a:latin typeface="+mj-lt"/>
                        </a:rPr>
                        <a:t>	16</a:t>
                      </a:r>
                      <a:r>
                        <a:rPr lang="hu-HU" sz="2000" baseline="0" dirty="0" smtClean="0">
                          <a:latin typeface="+mj-lt"/>
                        </a:rPr>
                        <a:t> 041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255713" algn="r"/>
                        </a:tabLst>
                      </a:pPr>
                      <a:r>
                        <a:rPr lang="hu-HU" sz="2000" dirty="0" smtClean="0">
                          <a:latin typeface="+mj-lt"/>
                        </a:rPr>
                        <a:t>	10 167</a:t>
                      </a:r>
                      <a:endParaRPr lang="hu-HU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60132" y="148478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latin typeface="+mj-lt"/>
              </a:rPr>
              <a:t>A felsőoktatási jelentkezések alapján a pedagógus pálya egyre vonzóbb, a jelentkezők és a felvettek száma is évről évre emelkedik.  </a:t>
            </a:r>
            <a:endParaRPr lang="hu-H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2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7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Klebelsberg Képzési Ösztöndíjprogram</a:t>
            </a:r>
            <a:endParaRPr lang="hu-HU" sz="28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7941038"/>
              </p:ext>
            </p:extLst>
          </p:nvPr>
        </p:nvGraphicFramePr>
        <p:xfrm>
          <a:off x="619389" y="1992591"/>
          <a:ext cx="7642208" cy="2114102"/>
        </p:xfrm>
        <a:graphic>
          <a:graphicData uri="http://schemas.openxmlformats.org/drawingml/2006/table">
            <a:tbl>
              <a:tblPr firstRow="1" firstCol="1" bandRow="1"/>
              <a:tblGrid>
                <a:gridCol w="2320174"/>
                <a:gridCol w="1627790"/>
                <a:gridCol w="1864699"/>
                <a:gridCol w="1829545"/>
              </a:tblGrid>
              <a:tr h="860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tanév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pályázatok száma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támogatott pályázatok száma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szerződött hallgatók létszáma/fő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32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2013/2014. tanév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529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444 </a:t>
                      </a:r>
                      <a:r>
                        <a:rPr lang="hu-HU" sz="16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(84%)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393 </a:t>
                      </a:r>
                      <a:r>
                        <a:rPr lang="hu-HU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(88,5%)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2014/2015. tanév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570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516 </a:t>
                      </a:r>
                      <a:r>
                        <a:rPr lang="hu-HU" sz="16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(90,5%)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r>
                        <a:rPr lang="hu-HU" sz="16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(87,2%)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2015/2016. tanév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478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442 </a:t>
                      </a:r>
                      <a:r>
                        <a:rPr lang="hu-HU" sz="16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(92,5%</a:t>
                      </a: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359 </a:t>
                      </a:r>
                      <a:r>
                        <a:rPr lang="hu-HU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(81,2%)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2016/2017. tanév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445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423 </a:t>
                      </a:r>
                      <a:r>
                        <a:rPr lang="hu-HU" sz="16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(95%)</a:t>
                      </a:r>
                      <a:endParaRPr lang="hu-H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390 </a:t>
                      </a:r>
                      <a:r>
                        <a:rPr lang="hu-HU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(92,2%)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8650" y="3159939"/>
            <a:ext cx="2231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hu-HU" altLang="hu-HU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67544" y="105273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altLang="hu-HU" sz="16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hu-HU" altLang="hu-H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hu-HU" altLang="hu-HU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Klebelsberg K</a:t>
            </a:r>
            <a:r>
              <a:rPr lang="hu-HU" altLang="hu-HU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hu-HU" altLang="hu-HU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pz</a:t>
            </a:r>
            <a:r>
              <a:rPr lang="hu-HU" altLang="hu-HU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hu-HU" altLang="hu-HU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 </a:t>
            </a:r>
            <a:r>
              <a:rPr lang="hu-HU" altLang="hu-HU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Ö</a:t>
            </a:r>
            <a:r>
              <a:rPr lang="hu-HU" altLang="hu-HU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szt</a:t>
            </a:r>
            <a:r>
              <a:rPr lang="hu-HU" altLang="hu-HU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ö</a:t>
            </a:r>
            <a:r>
              <a:rPr lang="hu-HU" altLang="hu-HU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</a:t>
            </a:r>
            <a:r>
              <a:rPr lang="hu-HU" altLang="hu-HU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hu-HU" altLang="hu-HU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jprogram 2013/2014. </a:t>
            </a:r>
            <a:r>
              <a:rPr lang="hu-HU" altLang="hu-HU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hu-HU" altLang="hu-HU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 indul</a:t>
            </a:r>
            <a:r>
              <a:rPr lang="hu-HU" altLang="hu-HU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hu-HU" altLang="hu-HU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 </a:t>
            </a:r>
            <a:r>
              <a:rPr lang="hu-HU" altLang="hu-HU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hu-HU" altLang="hu-H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</a:t>
            </a:r>
            <a:r>
              <a:rPr lang="hu-HU" altLang="hu-HU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ö</a:t>
            </a:r>
            <a:r>
              <a:rPr lang="hu-HU" altLang="hu-H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sszesen </a:t>
            </a:r>
            <a:r>
              <a:rPr lang="hu-HU" altLang="hu-HU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1592 szerződ</a:t>
            </a:r>
            <a:r>
              <a:rPr lang="hu-HU" altLang="hu-HU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hu-HU" altLang="hu-HU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ker</a:t>
            </a:r>
            <a:r>
              <a:rPr lang="hu-HU" altLang="hu-HU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ü</a:t>
            </a:r>
            <a:r>
              <a:rPr lang="hu-HU" altLang="hu-HU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lt </a:t>
            </a:r>
            <a:r>
              <a:rPr lang="hu-HU" altLang="hu-H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megk</a:t>
            </a:r>
            <a:r>
              <a:rPr lang="hu-HU" altLang="hu-HU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ö</a:t>
            </a:r>
            <a:r>
              <a:rPr lang="hu-HU" altLang="hu-H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hu-HU" altLang="hu-HU" sz="16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hu-HU" altLang="hu-HU" sz="1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sre</a:t>
            </a: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6416710"/>
              </p:ext>
            </p:extLst>
          </p:nvPr>
        </p:nvGraphicFramePr>
        <p:xfrm>
          <a:off x="628650" y="4221088"/>
          <a:ext cx="7615758" cy="2243328"/>
        </p:xfrm>
        <a:graphic>
          <a:graphicData uri="http://schemas.openxmlformats.org/drawingml/2006/table">
            <a:tbl>
              <a:tblPr firstRow="1" firstCol="1" bandRow="1"/>
              <a:tblGrid>
                <a:gridCol w="1565256"/>
                <a:gridCol w="6050502"/>
              </a:tblGrid>
              <a:tr h="271637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kiemelten támogatott </a:t>
                      </a:r>
                      <a:r>
                        <a:rPr lang="hu-H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szakpár-elemek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matematikatanár</a:t>
                      </a:r>
                      <a:endParaRPr lang="hu-H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testnevelő tanár</a:t>
                      </a:r>
                      <a:endParaRPr lang="hu-H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biológiatanár</a:t>
                      </a:r>
                      <a:endParaRPr lang="hu-H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fizikatanár</a:t>
                      </a:r>
                      <a:endParaRPr lang="hu-H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kémiatanár</a:t>
                      </a:r>
                      <a:endParaRPr lang="hu-H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informatikatanár</a:t>
                      </a:r>
                      <a:endParaRPr lang="hu-H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természetismeret-környezettan tanár </a:t>
                      </a:r>
                      <a:endParaRPr lang="hu-H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technika-, életvitel- és gyakorlat-tanár</a:t>
                      </a:r>
                      <a:endParaRPr lang="hu-H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85813" y="2949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0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00" y="303237"/>
            <a:ext cx="7886700" cy="1325563"/>
          </a:xfrm>
        </p:spPr>
        <p:txBody>
          <a:bodyPr>
            <a:normAutofit/>
          </a:bodyPr>
          <a:lstStyle/>
          <a:p>
            <a:r>
              <a:rPr lang="hu-HU" sz="3600" dirty="0" smtClean="0"/>
              <a:t>Digitális Stratégiák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800" b="1" dirty="0" smtClean="0">
                <a:latin typeface="+mj-lt"/>
              </a:rPr>
              <a:t>1. Magyarország Digitális </a:t>
            </a:r>
            <a:r>
              <a:rPr lang="hu-HU" sz="1800" b="1" dirty="0">
                <a:latin typeface="+mj-lt"/>
              </a:rPr>
              <a:t>Gyermekvédelmi Stratégiája</a:t>
            </a:r>
            <a:endParaRPr lang="hu-HU" sz="1800" b="1" dirty="0" smtClean="0">
              <a:latin typeface="+mj-lt"/>
            </a:endParaRPr>
          </a:p>
          <a:p>
            <a:pPr algn="just"/>
            <a:r>
              <a:rPr lang="de-DE" sz="1800" dirty="0" smtClean="0">
                <a:latin typeface="+mj-lt"/>
              </a:rPr>
              <a:t>1488/2016</a:t>
            </a:r>
            <a:r>
              <a:rPr lang="de-DE" sz="1800" dirty="0">
                <a:latin typeface="+mj-lt"/>
              </a:rPr>
              <a:t>. (IX. 2.) </a:t>
            </a:r>
            <a:r>
              <a:rPr lang="de-DE" sz="1800" dirty="0" err="1">
                <a:latin typeface="+mj-lt"/>
              </a:rPr>
              <a:t>Korm</a:t>
            </a:r>
            <a:r>
              <a:rPr lang="de-DE" sz="1800" dirty="0">
                <a:latin typeface="+mj-lt"/>
              </a:rPr>
              <a:t>. </a:t>
            </a:r>
            <a:r>
              <a:rPr lang="hu-HU" sz="1800" dirty="0" err="1">
                <a:latin typeface="+mj-lt"/>
              </a:rPr>
              <a:t>h</a:t>
            </a:r>
            <a:r>
              <a:rPr lang="de-DE" sz="1800" dirty="0" err="1" smtClean="0">
                <a:latin typeface="+mj-lt"/>
              </a:rPr>
              <a:t>atározat</a:t>
            </a:r>
            <a:endParaRPr lang="hu-HU" sz="1800" dirty="0" smtClean="0">
              <a:latin typeface="+mj-lt"/>
            </a:endParaRPr>
          </a:p>
          <a:p>
            <a:pPr algn="just"/>
            <a:r>
              <a:rPr lang="hu-HU" sz="1800" dirty="0" smtClean="0">
                <a:latin typeface="+mj-lt"/>
              </a:rPr>
              <a:t>A köznevelést érintő legfontosabb célkitűzések:</a:t>
            </a:r>
          </a:p>
          <a:p>
            <a:pPr marL="358775" lvl="1" indent="-169863" algn="just">
              <a:buFont typeface="Calibri Light" panose="020F0302020204030204" pitchFamily="34" charset="0"/>
              <a:buChar char="‒"/>
            </a:pPr>
            <a:r>
              <a:rPr lang="hu-HU" dirty="0" smtClean="0">
                <a:latin typeface="+mj-lt"/>
              </a:rPr>
              <a:t>gyermekvédelmi </a:t>
            </a:r>
            <a:r>
              <a:rPr lang="hu-HU" dirty="0">
                <a:latin typeface="+mj-lt"/>
              </a:rPr>
              <a:t>szűrőszoftver </a:t>
            </a:r>
            <a:r>
              <a:rPr lang="hu-HU" dirty="0" smtClean="0">
                <a:latin typeface="+mj-lt"/>
              </a:rPr>
              <a:t>kifejlesztése,</a:t>
            </a:r>
          </a:p>
          <a:p>
            <a:pPr marL="358775" lvl="1" indent="-169863" algn="just">
              <a:buFont typeface="Calibri Light" panose="020F0302020204030204" pitchFamily="34" charset="0"/>
              <a:buChar char="‒"/>
            </a:pPr>
            <a:r>
              <a:rPr lang="hu-HU" dirty="0" smtClean="0">
                <a:latin typeface="+mj-lt"/>
              </a:rPr>
              <a:t>online </a:t>
            </a:r>
            <a:r>
              <a:rPr lang="hu-HU" dirty="0">
                <a:latin typeface="+mj-lt"/>
              </a:rPr>
              <a:t>gyermekvédelemmel kapcsolatos információkat </a:t>
            </a:r>
            <a:r>
              <a:rPr lang="hu-HU" dirty="0" smtClean="0">
                <a:latin typeface="+mj-lt"/>
              </a:rPr>
              <a:t>gyűjtő </a:t>
            </a:r>
            <a:r>
              <a:rPr lang="hu-HU" dirty="0">
                <a:latin typeface="+mj-lt"/>
              </a:rPr>
              <a:t>honlap </a:t>
            </a:r>
            <a:r>
              <a:rPr lang="hu-HU" dirty="0" smtClean="0">
                <a:latin typeface="+mj-lt"/>
              </a:rPr>
              <a:t>létrehozása;</a:t>
            </a:r>
          </a:p>
          <a:p>
            <a:pPr marL="358775" lvl="1" indent="-169863" algn="just">
              <a:buFont typeface="Calibri Light" panose="020F0302020204030204" pitchFamily="34" charset="0"/>
              <a:buChar char="‒"/>
            </a:pPr>
            <a:r>
              <a:rPr lang="hu-HU" dirty="0" smtClean="0">
                <a:latin typeface="+mj-lt"/>
              </a:rPr>
              <a:t>az online </a:t>
            </a:r>
            <a:r>
              <a:rPr lang="hu-HU" dirty="0">
                <a:latin typeface="+mj-lt"/>
              </a:rPr>
              <a:t>zaklatások, megfélemlítések megelőzését és kezelését </a:t>
            </a:r>
            <a:r>
              <a:rPr lang="hu-HU" dirty="0" smtClean="0">
                <a:latin typeface="+mj-lt"/>
              </a:rPr>
              <a:t>támogató képzési </a:t>
            </a:r>
            <a:r>
              <a:rPr lang="hu-HU" dirty="0">
                <a:latin typeface="+mj-lt"/>
              </a:rPr>
              <a:t>és továbbképzési programok </a:t>
            </a:r>
            <a:r>
              <a:rPr lang="hu-HU" dirty="0" smtClean="0">
                <a:latin typeface="+mj-lt"/>
              </a:rPr>
              <a:t>indítása.</a:t>
            </a:r>
          </a:p>
          <a:p>
            <a:pPr marL="342775" lvl="1" indent="0" algn="just">
              <a:buNone/>
            </a:pPr>
            <a:endParaRPr lang="hu-HU" sz="1050" dirty="0" smtClean="0">
              <a:latin typeface="+mj-lt"/>
            </a:endParaRPr>
          </a:p>
          <a:p>
            <a:pPr marL="0" lvl="1" indent="0" algn="just">
              <a:buNone/>
            </a:pPr>
            <a:r>
              <a:rPr lang="hu-HU" b="1" dirty="0" smtClean="0">
                <a:latin typeface="+mj-lt"/>
              </a:rPr>
              <a:t>2. Magyarország </a:t>
            </a:r>
            <a:r>
              <a:rPr lang="hu-HU" b="1" dirty="0">
                <a:latin typeface="+mj-lt"/>
              </a:rPr>
              <a:t>Digitális Oktatási </a:t>
            </a:r>
            <a:r>
              <a:rPr lang="hu-HU" b="1" dirty="0" smtClean="0">
                <a:latin typeface="+mj-lt"/>
              </a:rPr>
              <a:t>Stratégiája</a:t>
            </a:r>
          </a:p>
          <a:p>
            <a:pPr marL="179388" indent="-161925" algn="just"/>
            <a:r>
              <a:rPr lang="hu-HU" sz="1800" dirty="0">
                <a:latin typeface="+mj-lt"/>
              </a:rPr>
              <a:t>1536/2016. (X. 13.) Korm. határozat</a:t>
            </a:r>
          </a:p>
          <a:p>
            <a:pPr marL="179388" indent="-161925" algn="just"/>
            <a:r>
              <a:rPr lang="hu-HU" sz="1800" dirty="0">
                <a:latin typeface="+mj-lt"/>
              </a:rPr>
              <a:t>A köznevelést érintő főbb célkitűzések:</a:t>
            </a:r>
          </a:p>
          <a:p>
            <a:pPr marL="358775" lvl="1" indent="-169863" algn="just">
              <a:buFont typeface="Calibri Light" panose="020F0302020204030204" pitchFamily="34" charset="0"/>
              <a:buChar char="‒"/>
            </a:pPr>
            <a:r>
              <a:rPr lang="hu-HU" dirty="0">
                <a:latin typeface="+mj-lt"/>
              </a:rPr>
              <a:t>digitális kompetencia fejlesztését támogató kimeneti követelményrendszer </a:t>
            </a:r>
            <a:r>
              <a:rPr lang="hu-HU" dirty="0" smtClean="0">
                <a:latin typeface="+mj-lt"/>
              </a:rPr>
              <a:t>kialakítása;</a:t>
            </a:r>
            <a:endParaRPr lang="hu-HU" dirty="0">
              <a:latin typeface="+mj-lt"/>
            </a:endParaRPr>
          </a:p>
          <a:p>
            <a:pPr marL="358775" lvl="1" indent="-169863" algn="just">
              <a:buFont typeface="Calibri Light" panose="020F0302020204030204" pitchFamily="34" charset="0"/>
              <a:buChar char="‒"/>
            </a:pPr>
            <a:r>
              <a:rPr lang="hu-HU" dirty="0">
                <a:latin typeface="+mj-lt"/>
              </a:rPr>
              <a:t>digitális tananyagok és tanulási környezet </a:t>
            </a:r>
            <a:r>
              <a:rPr lang="hu-HU" dirty="0" smtClean="0">
                <a:latin typeface="+mj-lt"/>
              </a:rPr>
              <a:t>fejlesztése;</a:t>
            </a:r>
            <a:endParaRPr lang="hu-HU" dirty="0">
              <a:latin typeface="+mj-lt"/>
            </a:endParaRPr>
          </a:p>
          <a:p>
            <a:pPr marL="358775" lvl="1" indent="-169863" algn="just">
              <a:buFont typeface="Calibri Light" panose="020F0302020204030204" pitchFamily="34" charset="0"/>
              <a:buChar char="‒"/>
            </a:pPr>
            <a:r>
              <a:rPr lang="hu-HU" dirty="0">
                <a:latin typeface="+mj-lt"/>
              </a:rPr>
              <a:t>a pedagógusok </a:t>
            </a:r>
            <a:r>
              <a:rPr lang="hu-HU" dirty="0" err="1">
                <a:latin typeface="+mj-lt"/>
              </a:rPr>
              <a:t>IKT-alapú</a:t>
            </a:r>
            <a:r>
              <a:rPr lang="hu-HU" dirty="0">
                <a:latin typeface="+mj-lt"/>
              </a:rPr>
              <a:t> pedagógiai-módszertani gyakorlatának </a:t>
            </a:r>
            <a:r>
              <a:rPr lang="hu-HU" dirty="0" smtClean="0">
                <a:latin typeface="+mj-lt"/>
              </a:rPr>
              <a:t>fejlesztése;</a:t>
            </a:r>
            <a:endParaRPr lang="hu-HU" dirty="0">
              <a:latin typeface="+mj-lt"/>
            </a:endParaRPr>
          </a:p>
          <a:p>
            <a:pPr marL="358775" lvl="1" indent="-169863" algn="just">
              <a:buFont typeface="Calibri Light" panose="020F0302020204030204" pitchFamily="34" charset="0"/>
              <a:buChar char="‒"/>
            </a:pPr>
            <a:r>
              <a:rPr lang="hu-HU" dirty="0">
                <a:latin typeface="+mj-lt"/>
              </a:rPr>
              <a:t>digitális infrastruktúra </a:t>
            </a:r>
            <a:r>
              <a:rPr lang="hu-HU" dirty="0" smtClean="0">
                <a:latin typeface="+mj-lt"/>
              </a:rPr>
              <a:t>fejlesztése;</a:t>
            </a:r>
            <a:endParaRPr lang="hu-HU" dirty="0">
              <a:latin typeface="+mj-lt"/>
            </a:endParaRPr>
          </a:p>
          <a:p>
            <a:pPr marL="358775" lvl="1" indent="-169863" algn="just">
              <a:buFont typeface="Calibri Light" panose="020F0302020204030204" pitchFamily="34" charset="0"/>
              <a:buChar char="‒"/>
            </a:pPr>
            <a:r>
              <a:rPr lang="hu-HU" dirty="0">
                <a:latin typeface="+mj-lt"/>
              </a:rPr>
              <a:t>digitális központi támogató szolgáltatások </a:t>
            </a:r>
            <a:r>
              <a:rPr lang="hu-HU" dirty="0" smtClean="0">
                <a:latin typeface="+mj-lt"/>
              </a:rPr>
              <a:t>kialakítása.</a:t>
            </a:r>
            <a:endParaRPr lang="hu-HU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8024-DA47-4D70-8F1B-1A0BEB5532F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2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312861"/>
            <a:ext cx="7886700" cy="1325563"/>
          </a:xfrm>
        </p:spPr>
        <p:txBody>
          <a:bodyPr>
            <a:normAutofit/>
          </a:bodyPr>
          <a:lstStyle/>
          <a:p>
            <a:r>
              <a:rPr lang="hu-HU" sz="3600" dirty="0"/>
              <a:t>Az új Nemzeti alaptanterv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4320480" cy="5015610"/>
          </a:xfrm>
        </p:spPr>
        <p:txBody>
          <a:bodyPr/>
          <a:lstStyle/>
          <a:p>
            <a:pPr marL="180000" indent="-180000" algn="just"/>
            <a:endParaRPr lang="hu-HU" sz="2000" dirty="0" smtClean="0"/>
          </a:p>
          <a:p>
            <a:pPr marL="180000" indent="-180000" algn="just"/>
            <a:r>
              <a:rPr lang="hu-HU" sz="2000" dirty="0" smtClean="0">
                <a:latin typeface="+mj-lt"/>
              </a:rPr>
              <a:t>Elkészült </a:t>
            </a:r>
            <a:r>
              <a:rPr lang="hu-HU" sz="2000" dirty="0">
                <a:latin typeface="+mj-lt"/>
              </a:rPr>
              <a:t>az új </a:t>
            </a:r>
            <a:r>
              <a:rPr lang="hu-HU" sz="2000" dirty="0" err="1">
                <a:latin typeface="+mj-lt"/>
              </a:rPr>
              <a:t>Nat</a:t>
            </a:r>
            <a:r>
              <a:rPr lang="hu-HU" sz="2000" dirty="0">
                <a:latin typeface="+mj-lt"/>
              </a:rPr>
              <a:t> szakmai koncepciója, amely kijelölte a tantervi kereteket és a fejlesztés pedagógiai-pszichológiai irányvonalait.</a:t>
            </a:r>
          </a:p>
          <a:p>
            <a:pPr marL="180000" indent="-180000" algn="just"/>
            <a:r>
              <a:rPr lang="hu-HU" sz="2000" dirty="0">
                <a:latin typeface="+mj-lt"/>
              </a:rPr>
              <a:t>A koncepciót a Kormány elfogadta 2017. április 10-én.</a:t>
            </a:r>
          </a:p>
          <a:p>
            <a:pPr marL="180000" indent="-180000" algn="just"/>
            <a:r>
              <a:rPr lang="hu-HU" sz="2000" dirty="0">
                <a:latin typeface="+mj-lt"/>
              </a:rPr>
              <a:t>Az új Nemzeti alaptanterv kidolgozásával megbízott miniszteri biztos prof. dr. Csépe Valéria.</a:t>
            </a:r>
          </a:p>
          <a:p>
            <a:pPr marL="180000" indent="-180000" algn="just"/>
            <a:r>
              <a:rPr lang="hu-HU" sz="2000" dirty="0">
                <a:latin typeface="+mj-lt"/>
              </a:rPr>
              <a:t>A koncepció társadalmi egyeztetése jelenleg is zajlik.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716016" y="1412776"/>
            <a:ext cx="4032448" cy="494360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2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00" y="44624"/>
            <a:ext cx="7886700" cy="1325563"/>
          </a:xfrm>
        </p:spPr>
        <p:txBody>
          <a:bodyPr>
            <a:normAutofit/>
          </a:bodyPr>
          <a:lstStyle/>
          <a:p>
            <a:r>
              <a:rPr lang="hu-HU" sz="3600" dirty="0" smtClean="0"/>
              <a:t>Illetmények, minősítés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b="1" dirty="0">
                <a:latin typeface="+mj-lt"/>
              </a:rPr>
              <a:t>2017. szeptember 1-jétől az </a:t>
            </a:r>
            <a:r>
              <a:rPr lang="hu-HU" sz="1800" b="1" dirty="0" smtClean="0">
                <a:latin typeface="+mj-lt"/>
              </a:rPr>
              <a:t>illetményalap főiskolai végzettség esetén 3,1%-kal, egyetemi végzettség esetén 3,5%-</a:t>
            </a:r>
            <a:r>
              <a:rPr lang="hu-HU" sz="1800" b="1" dirty="0">
                <a:latin typeface="+mj-lt"/>
              </a:rPr>
              <a:t>kal tovább </a:t>
            </a:r>
            <a:r>
              <a:rPr lang="hu-HU" sz="1800" b="1" dirty="0" smtClean="0">
                <a:latin typeface="+mj-lt"/>
              </a:rPr>
              <a:t>emelkedik.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 smtClean="0">
                <a:latin typeface="+mj-lt"/>
              </a:rPr>
              <a:t>A köznevelési törvény szerint </a:t>
            </a:r>
            <a:r>
              <a:rPr lang="hu-HU" sz="1800" dirty="0">
                <a:latin typeface="+mj-lt"/>
              </a:rPr>
              <a:t>az illetményalap a </a:t>
            </a:r>
            <a:r>
              <a:rPr lang="hu-HU" sz="1800" dirty="0" smtClean="0">
                <a:latin typeface="+mj-lt"/>
              </a:rPr>
              <a:t>2017</a:t>
            </a:r>
            <a:r>
              <a:rPr lang="hu-HU" sz="1800" dirty="0">
                <a:latin typeface="+mj-lt"/>
              </a:rPr>
              <a:t>. évi központi </a:t>
            </a:r>
            <a:r>
              <a:rPr lang="hu-HU" sz="1800" dirty="0" smtClean="0">
                <a:latin typeface="+mj-lt"/>
              </a:rPr>
              <a:t>költségvetés szerinti </a:t>
            </a:r>
            <a:r>
              <a:rPr lang="hu-HU" sz="1800" dirty="0">
                <a:latin typeface="+mj-lt"/>
              </a:rPr>
              <a:t>101 500 Ft-os vetítési alap</a:t>
            </a:r>
          </a:p>
          <a:p>
            <a:pPr marL="360363" indent="0">
              <a:spcBef>
                <a:spcPts val="0"/>
              </a:spcBef>
              <a:buNone/>
            </a:pPr>
            <a:r>
              <a:rPr lang="hu-HU" sz="1800" i="1" dirty="0">
                <a:latin typeface="+mj-lt"/>
              </a:rPr>
              <a:t>a) </a:t>
            </a:r>
            <a:r>
              <a:rPr lang="hu-HU" sz="1800" dirty="0">
                <a:latin typeface="+mj-lt"/>
              </a:rPr>
              <a:t>középfokú végzettség esetén </a:t>
            </a:r>
            <a:r>
              <a:rPr lang="hu-HU" sz="1800" dirty="0" smtClean="0">
                <a:latin typeface="+mj-lt"/>
              </a:rPr>
              <a:t>120%-</a:t>
            </a:r>
            <a:r>
              <a:rPr lang="hu-HU" sz="1800" dirty="0">
                <a:latin typeface="+mj-lt"/>
              </a:rPr>
              <a:t>a (</a:t>
            </a:r>
            <a:r>
              <a:rPr lang="hu-HU" sz="1800" dirty="0" smtClean="0">
                <a:latin typeface="+mj-lt"/>
              </a:rPr>
              <a:t>121 800 </a:t>
            </a:r>
            <a:r>
              <a:rPr lang="hu-HU" sz="1800" dirty="0">
                <a:latin typeface="+mj-lt"/>
              </a:rPr>
              <a:t>Ft),</a:t>
            </a:r>
          </a:p>
          <a:p>
            <a:pPr marL="360363" indent="0">
              <a:spcBef>
                <a:spcPts val="0"/>
              </a:spcBef>
              <a:buNone/>
            </a:pPr>
            <a:r>
              <a:rPr lang="hu-HU" sz="1800" i="1" dirty="0">
                <a:latin typeface="+mj-lt"/>
              </a:rPr>
              <a:t>b) </a:t>
            </a:r>
            <a:r>
              <a:rPr lang="hu-HU" sz="1800" dirty="0">
                <a:latin typeface="+mj-lt"/>
              </a:rPr>
              <a:t>alapfokozat esetén </a:t>
            </a:r>
            <a:r>
              <a:rPr lang="hu-HU" sz="1800" dirty="0" smtClean="0">
                <a:latin typeface="+mj-lt"/>
              </a:rPr>
              <a:t>180%-</a:t>
            </a:r>
            <a:r>
              <a:rPr lang="hu-HU" sz="1800" dirty="0">
                <a:latin typeface="+mj-lt"/>
              </a:rPr>
              <a:t>a (</a:t>
            </a:r>
            <a:r>
              <a:rPr lang="hu-HU" sz="1800" dirty="0" smtClean="0">
                <a:latin typeface="+mj-lt"/>
              </a:rPr>
              <a:t>182 700 </a:t>
            </a:r>
            <a:r>
              <a:rPr lang="hu-HU" sz="1800" dirty="0">
                <a:latin typeface="+mj-lt"/>
              </a:rPr>
              <a:t>Ft),</a:t>
            </a:r>
          </a:p>
          <a:p>
            <a:pPr marL="360363" indent="0">
              <a:spcBef>
                <a:spcPts val="0"/>
              </a:spcBef>
              <a:buNone/>
            </a:pPr>
            <a:r>
              <a:rPr lang="hu-HU" sz="1800" i="1" dirty="0">
                <a:latin typeface="+mj-lt"/>
              </a:rPr>
              <a:t>c) </a:t>
            </a:r>
            <a:r>
              <a:rPr lang="hu-HU" sz="1800" dirty="0">
                <a:latin typeface="+mj-lt"/>
              </a:rPr>
              <a:t>mesterfokozat esetén </a:t>
            </a:r>
            <a:r>
              <a:rPr lang="hu-HU" sz="1800" dirty="0" smtClean="0">
                <a:latin typeface="+mj-lt"/>
              </a:rPr>
              <a:t>200%-</a:t>
            </a:r>
            <a:r>
              <a:rPr lang="hu-HU" sz="1800" dirty="0">
                <a:latin typeface="+mj-lt"/>
              </a:rPr>
              <a:t>a (</a:t>
            </a:r>
            <a:r>
              <a:rPr lang="hu-HU" sz="1800" dirty="0" smtClean="0">
                <a:latin typeface="+mj-lt"/>
              </a:rPr>
              <a:t>203 000 </a:t>
            </a:r>
            <a:r>
              <a:rPr lang="hu-HU" sz="1800" dirty="0">
                <a:latin typeface="+mj-lt"/>
              </a:rPr>
              <a:t>Ft</a:t>
            </a:r>
            <a:r>
              <a:rPr lang="hu-HU" sz="1800" dirty="0" smtClean="0">
                <a:latin typeface="+mj-lt"/>
              </a:rPr>
              <a:t>).</a:t>
            </a:r>
          </a:p>
          <a:p>
            <a:pPr marL="360363" indent="0">
              <a:spcBef>
                <a:spcPts val="0"/>
              </a:spcBef>
              <a:buNone/>
            </a:pPr>
            <a:endParaRPr lang="hu-HU" sz="18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800" dirty="0" smtClean="0">
                <a:latin typeface="+mj-lt"/>
              </a:rPr>
              <a:t>2017</a:t>
            </a:r>
            <a:r>
              <a:rPr lang="hu-HU" sz="1800" dirty="0">
                <a:latin typeface="+mj-lt"/>
              </a:rPr>
              <a:t>. január 1-jétől fenntartótól függetlenül </a:t>
            </a:r>
            <a:r>
              <a:rPr lang="hu-HU" sz="1800" b="1" dirty="0">
                <a:latin typeface="+mj-lt"/>
              </a:rPr>
              <a:t>2017-ben a nem pedagógus végzettségű nevelő-oktató munkát közvetlenül segítő dolgozók bértömege 10%-kal növekszik</a:t>
            </a:r>
            <a:r>
              <a:rPr lang="hu-HU" sz="1800" dirty="0">
                <a:latin typeface="+mj-lt"/>
              </a:rPr>
              <a:t>, ebből 7%-kal minden dolgozó bére nő, a fennmaradó 3%-ot munkáltatói döntés alapján kaphatják meg a </a:t>
            </a:r>
            <a:r>
              <a:rPr lang="hu-HU" sz="1800" dirty="0" smtClean="0">
                <a:latin typeface="+mj-lt"/>
              </a:rPr>
              <a:t>munkavállalók.</a:t>
            </a:r>
          </a:p>
          <a:p>
            <a:pPr marL="0" indent="0">
              <a:spcBef>
                <a:spcPts val="0"/>
              </a:spcBef>
              <a:buNone/>
            </a:pPr>
            <a:endParaRPr lang="hu-HU" sz="1600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600" b="1" dirty="0" smtClean="0">
                <a:latin typeface="+mj-lt"/>
              </a:rPr>
              <a:t>A pedagógusminősítések alakulása jelenleg</a:t>
            </a:r>
          </a:p>
          <a:p>
            <a:pPr marL="0" indent="0">
              <a:buNone/>
            </a:pPr>
            <a:endParaRPr lang="hu-HU" sz="1900" b="1" dirty="0">
              <a:latin typeface="+mj-lt"/>
            </a:endParaRPr>
          </a:p>
          <a:p>
            <a:pPr marL="0" indent="0" algn="just">
              <a:buNone/>
            </a:pPr>
            <a:endParaRPr lang="hu-HU" sz="1000" b="1" dirty="0" smtClean="0">
              <a:latin typeface="+mj-lt"/>
            </a:endParaRPr>
          </a:p>
          <a:p>
            <a:pPr marL="0" indent="0" algn="just">
              <a:buNone/>
            </a:pPr>
            <a:endParaRPr lang="hu-HU" sz="1000" b="1" dirty="0" smtClean="0">
              <a:latin typeface="+mj-lt"/>
            </a:endParaRPr>
          </a:p>
          <a:p>
            <a:pPr marL="0" indent="0" algn="just">
              <a:buNone/>
            </a:pPr>
            <a:endParaRPr lang="hu-HU" sz="1900" b="1" dirty="0" smtClean="0">
              <a:latin typeface="+mj-lt"/>
            </a:endParaRPr>
          </a:p>
          <a:p>
            <a:pPr marL="0" indent="0" algn="just">
              <a:buNone/>
            </a:pPr>
            <a:endParaRPr lang="hu-HU" sz="1900" b="1" dirty="0" smtClean="0">
              <a:latin typeface="+mj-lt"/>
            </a:endParaRPr>
          </a:p>
          <a:p>
            <a:pPr marL="0" indent="0" algn="just">
              <a:buNone/>
            </a:pPr>
            <a:endParaRPr lang="hu-HU" sz="1900" b="1" dirty="0" smtClean="0">
              <a:latin typeface="+mj-lt"/>
            </a:endParaRPr>
          </a:p>
          <a:p>
            <a:pPr marL="0" indent="0" algn="just">
              <a:buNone/>
            </a:pPr>
            <a:endParaRPr lang="hu-HU" sz="1900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6202740"/>
              </p:ext>
            </p:extLst>
          </p:nvPr>
        </p:nvGraphicFramePr>
        <p:xfrm>
          <a:off x="467544" y="4365104"/>
          <a:ext cx="7848872" cy="1944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4693"/>
                <a:gridCol w="2594179"/>
              </a:tblGrid>
              <a:tr h="279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Számított besorolási fokozat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Összes</a:t>
                      </a:r>
                      <a:r>
                        <a:rPr lang="hu-HU" sz="14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fő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Gyakornok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7 535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Pedagógus I.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113 346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Pedagógus II.</a:t>
                      </a:r>
                      <a:endParaRPr lang="hu-H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42 982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Mesterpedagógus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7 403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Kutatótanár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131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Összlétszám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171 397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62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94878" y="3614705"/>
            <a:ext cx="8529637" cy="25225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700" i="1" dirty="0"/>
              <a:t/>
            </a:r>
            <a:br>
              <a:rPr lang="hu-HU" sz="2700" i="1" dirty="0"/>
            </a:br>
            <a:endParaRPr lang="hu-HU" sz="2700" dirty="0">
              <a:solidFill>
                <a:srgbClr val="FF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7544" y="429309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latin typeface="+mj-lt"/>
                <a:cs typeface="Times New Roman" panose="02020603050405020304" pitchFamily="18" charset="0"/>
              </a:rPr>
              <a:t>Modern Városok </a:t>
            </a:r>
            <a:r>
              <a:rPr lang="hu-HU" sz="3200" dirty="0" smtClean="0">
                <a:latin typeface="+mj-lt"/>
                <a:cs typeface="Times New Roman" panose="02020603050405020304" pitchFamily="18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xmlns="" val="35021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548680"/>
            <a:ext cx="5823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latin typeface="+mj-lt"/>
              </a:rPr>
              <a:t>Köznevelést érintő fejlesztések</a:t>
            </a:r>
            <a:endParaRPr lang="hu-HU" sz="3600" dirty="0">
              <a:latin typeface="+mj-lt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7158786"/>
              </p:ext>
            </p:extLst>
          </p:nvPr>
        </p:nvGraphicFramePr>
        <p:xfrm>
          <a:off x="395536" y="1268760"/>
          <a:ext cx="8424936" cy="5296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1411356">
                <a:tc>
                  <a:txBody>
                    <a:bodyPr/>
                    <a:lstStyle/>
                    <a:p>
                      <a:pPr algn="just"/>
                      <a:r>
                        <a:rPr lang="hu-HU" sz="1900" b="1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Debrecen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9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Angol </a:t>
                      </a:r>
                      <a:r>
                        <a:rPr lang="hu-HU" sz="19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nyelvű alap- és középfokú oktatási </a:t>
                      </a:r>
                      <a:r>
                        <a:rPr lang="hu-HU" sz="19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intézmény, a Debreceni Nemzetközi Iskola létrehozása.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9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2016-2019 időszak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9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Támogatás összege: 2 Milliárd forint</a:t>
                      </a:r>
                      <a:endParaRPr lang="hu-HU" sz="1900" b="0" u="non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  <a:tr h="1411356">
                <a:tc>
                  <a:txBody>
                    <a:bodyPr/>
                    <a:lstStyle/>
                    <a:p>
                      <a:pPr algn="just"/>
                      <a:r>
                        <a:rPr lang="hu-HU" sz="1900" b="1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Érd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9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Érd</a:t>
                      </a:r>
                      <a:r>
                        <a:rPr lang="hu-HU" sz="19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9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megyei </a:t>
                      </a:r>
                      <a:r>
                        <a:rPr lang="hu-HU" sz="19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jogú város köznevelési, szakképzési, szociális és egészségügyi intézményrendszerének fejlesztési </a:t>
                      </a:r>
                      <a:r>
                        <a:rPr lang="hu-HU" sz="19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programja.</a:t>
                      </a:r>
                    </a:p>
                    <a:p>
                      <a:pPr marL="342900" marR="0" indent="-34290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9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2017-2018 időszak</a:t>
                      </a:r>
                    </a:p>
                    <a:p>
                      <a:pPr marL="342900" marR="0" indent="-34290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9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Támogatás összege: 25,847 Milliárd forint</a:t>
                      </a:r>
                      <a:endParaRPr lang="hu-HU" sz="1900" b="0" u="non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217847">
                <a:tc>
                  <a:txBody>
                    <a:bodyPr/>
                    <a:lstStyle/>
                    <a:p>
                      <a:pPr algn="just"/>
                      <a:r>
                        <a:rPr lang="hu-HU" sz="1900" b="1" i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Székesfehérvár</a:t>
                      </a:r>
                      <a:endParaRPr lang="hu-HU" sz="1900" b="1" i="0" u="none" kern="12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9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Oktatási </a:t>
                      </a:r>
                      <a:r>
                        <a:rPr lang="hu-HU" sz="1900" b="0" i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célú fejlesztési </a:t>
                      </a:r>
                      <a:r>
                        <a:rPr lang="hu-HU" sz="19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tervei </a:t>
                      </a:r>
                      <a:r>
                        <a:rPr lang="hu-HU" sz="1900" b="0" i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keretében a középfokú oktatási intézmények megfelelő elhelyezése, korszerű képzési </a:t>
                      </a:r>
                      <a:r>
                        <a:rPr lang="hu-HU" sz="19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körülményeket </a:t>
                      </a:r>
                      <a:r>
                        <a:rPr lang="hu-HU" sz="1900" b="0" i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biztosító, a művészeti és sport funkciókat is integráló </a:t>
                      </a:r>
                      <a:r>
                        <a:rPr lang="hu-HU" sz="19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székesfehérvári Középiskolai Campus kialakítása.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9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Támogatás összege: 2016-ban 7,5 Milliárd forint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9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2017-2019 időszak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9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Támogatás összege: 8,375 Milliárd forint</a:t>
                      </a:r>
                      <a:endParaRPr lang="hu-HU" sz="1900" b="0" i="0" u="non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52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548680"/>
            <a:ext cx="5823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latin typeface="+mj-lt"/>
              </a:rPr>
              <a:t>Köznevelést érintő fejlesztések</a:t>
            </a:r>
            <a:endParaRPr lang="hu-HU" sz="3600" dirty="0">
              <a:latin typeface="+mj-lt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2493761"/>
              </p:ext>
            </p:extLst>
          </p:nvPr>
        </p:nvGraphicFramePr>
        <p:xfrm>
          <a:off x="395536" y="1242811"/>
          <a:ext cx="8424936" cy="542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1428655">
                <a:tc>
                  <a:txBody>
                    <a:bodyPr/>
                    <a:lstStyle/>
                    <a:p>
                      <a:pPr algn="just"/>
                      <a:r>
                        <a:rPr lang="hu-HU" sz="1900" b="1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Tatabánya</a:t>
                      </a:r>
                      <a:endParaRPr lang="hu-HU" sz="1900" b="1" u="none" kern="1200" baseline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9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Oktatásfejlesztés</a:t>
                      </a:r>
                      <a:r>
                        <a:rPr lang="hu-HU" sz="19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9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programja keretében a Tatabányai Árpád Gimnázium reálgimnáziummá történő fejlesztése.</a:t>
                      </a:r>
                    </a:p>
                    <a:p>
                      <a:pPr marL="342900" marR="0" lvl="0" indent="-34290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9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2017-2019 időszak</a:t>
                      </a:r>
                    </a:p>
                    <a:p>
                      <a:pPr marL="342900" marR="0" lvl="0" indent="-34290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9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Támogatás összege: 8,375 Milliárd forint</a:t>
                      </a:r>
                      <a:endParaRPr lang="hu-HU" sz="1900" b="0" u="non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  <a:tr h="1697412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hu-HU" sz="19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Oktatásfejlesztés</a:t>
                      </a:r>
                      <a:r>
                        <a:rPr lang="hu-HU" sz="19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9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programja keretében az egykori Bányakórház katolikus gimnáziummá fejlesztéséhez, Tatabánya Megyei Jogú Város Önkormányzata egyetértésével a Székesfehérvári Egyházmegye részére történő támogatás biztosításáról.</a:t>
                      </a:r>
                    </a:p>
                    <a:p>
                      <a:pPr marL="342900" marR="0" lvl="0" indent="-34290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9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2017-2019 időszak</a:t>
                      </a:r>
                    </a:p>
                    <a:p>
                      <a:pPr marL="342900" marR="0" lvl="0" indent="-34290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9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Támogatás összege: 3,516 Milliárd forint</a:t>
                      </a:r>
                      <a:endParaRPr lang="hu-HU" sz="1900" b="0" u="non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  <a:tr h="2058509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900" b="1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Veszprém</a:t>
                      </a:r>
                    </a:p>
                    <a:p>
                      <a:pPr marL="342900" marR="0" indent="-34290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9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Veszprémi Zeneművészeti Szakgimnázium és Alapfokú Művészeti Iskola intézményegysége, a Csermák Antal Zeneiskola</a:t>
                      </a:r>
                      <a:r>
                        <a:rPr lang="hu-HU" sz="19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9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felújítása </a:t>
                      </a:r>
                      <a:r>
                        <a:rPr lang="hu-HU" sz="1900" b="0" u="non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és korszerűsítése teljes körű </a:t>
                      </a:r>
                      <a:r>
                        <a:rPr lang="hu-HU" sz="19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megvalósítása.</a:t>
                      </a:r>
                    </a:p>
                    <a:p>
                      <a:pPr marL="342900" marR="0" lvl="0" indent="-34290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9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2017-2018 időszak</a:t>
                      </a:r>
                    </a:p>
                    <a:p>
                      <a:pPr marL="342900" marR="0" lvl="0" indent="-34290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9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Támogatási összege: 0,762 Milliárd forint</a:t>
                      </a:r>
                      <a:endParaRPr lang="hu-HU" sz="1900" b="0" u="non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62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1520" y="548680"/>
            <a:ext cx="5823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prstClr val="black"/>
                </a:solidFill>
                <a:latin typeface="Calibri Light"/>
              </a:rPr>
              <a:t>Köznevelést érintő fejlesztések</a:t>
            </a:r>
            <a:endParaRPr lang="hu-HU" sz="3600" dirty="0">
              <a:solidFill>
                <a:prstClr val="black"/>
              </a:solidFill>
              <a:latin typeface="Calibri Light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1001872"/>
              </p:ext>
            </p:extLst>
          </p:nvPr>
        </p:nvGraphicFramePr>
        <p:xfrm>
          <a:off x="395536" y="468047"/>
          <a:ext cx="8424936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/>
              </a:tblGrid>
              <a:tr h="4343063">
                <a:tc>
                  <a:txBody>
                    <a:bodyPr/>
                    <a:lstStyle/>
                    <a:p>
                      <a:pPr marL="0" marR="0" lvl="0" indent="0" algn="l" defTabSz="685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1900" b="1" u="non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1900" b="1" u="non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1900" b="1" u="non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900" b="1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Hódmezővásárhely</a:t>
                      </a:r>
                    </a:p>
                    <a:p>
                      <a:pPr marL="0" marR="0" lvl="0" indent="0" algn="l" defTabSz="685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9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Magyarország miniszterelnöke 2017. május 26. napján a Modern Városok Program keretében együttműködési megállapodást kötött Hódmezővásárhely Megyei Jogú Város Önkormányzata polgármesterével, amely rögzíti Hódmezővásárhely jövőbeni fejlesztési prioritásait,</a:t>
                      </a:r>
                      <a:r>
                        <a:rPr lang="hu-HU" sz="19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az intézményfejlesztésekről szóló Kormány határozat kihirdetése folyamatban van.</a:t>
                      </a:r>
                      <a:endParaRPr lang="hu-HU" sz="1900" b="1" u="non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1900" b="0" u="sng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900" b="0" u="sng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Köznevelési intézmények fejlesztése (EMMI)</a:t>
                      </a:r>
                    </a:p>
                    <a:p>
                      <a:pPr marL="342900" marR="0" lvl="0" indent="-342900" algn="l" defTabSz="685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Bethlen Gábor Református Gimnázium, illetve a Németh László  Általános Iskola és Gimnázium felújítása és bővítése.</a:t>
                      </a:r>
                    </a:p>
                    <a:p>
                      <a:pPr marL="342900" marR="0" lvl="0" indent="-342900" algn="l" defTabSz="685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Támogatás összege: 3,9 Milliárd forint</a:t>
                      </a:r>
                    </a:p>
                    <a:p>
                      <a:pPr marL="0" marR="0" lvl="0" indent="0" algn="l" defTabSz="685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1900" b="0" u="sng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900" b="0" u="sng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Szakképző intézmény fejlesztések</a:t>
                      </a:r>
                      <a:r>
                        <a:rPr lang="hu-HU" sz="1900" b="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(NGM)</a:t>
                      </a:r>
                      <a:endParaRPr lang="hu-HU" sz="1900" b="0" u="sng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685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Szakképzési Centrum fejlesztése a Kalmár Zsigmond Szakközépiskola, az Eötvös József Szakgimnázium és a vele egybeépült </a:t>
                      </a:r>
                      <a:r>
                        <a:rPr lang="hu-HU" sz="1800" b="0" u="non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Péczely</a:t>
                      </a:r>
                      <a:r>
                        <a:rPr lang="hu-H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Attila Alapfokú Művészetoktatási Intézmény megújítása, valamint a Cseresnyés Kollégium fejlesztése.</a:t>
                      </a:r>
                    </a:p>
                    <a:p>
                      <a:pPr marL="342900" marR="0" lvl="0" indent="-342900" algn="l" defTabSz="685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Új Honvéd Középiskola és Kollégium létrehozása</a:t>
                      </a:r>
                      <a:endParaRPr lang="hu-HU" sz="1800" b="0" u="non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11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94878" y="3614705"/>
            <a:ext cx="8529637" cy="25225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700" i="1" dirty="0"/>
              <a:t/>
            </a:r>
            <a:br>
              <a:rPr lang="hu-HU" sz="2700" i="1" dirty="0"/>
            </a:br>
            <a:endParaRPr lang="hu-HU" sz="2700" dirty="0">
              <a:solidFill>
                <a:srgbClr val="FF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7544" y="4293096"/>
            <a:ext cx="8208912" cy="167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hu-HU" sz="3200" dirty="0" smtClean="0">
                <a:latin typeface="+mj-lt"/>
                <a:cs typeface="Times New Roman" panose="02020603050405020304" pitchFamily="18" charset="0"/>
              </a:rPr>
              <a:t>Emberi </a:t>
            </a:r>
            <a:r>
              <a:rPr lang="hu-HU" sz="3200" dirty="0">
                <a:latin typeface="+mj-lt"/>
                <a:cs typeface="Times New Roman" panose="02020603050405020304" pitchFamily="18" charset="0"/>
              </a:rPr>
              <a:t>Erőforrás Fejlesztési Operatív </a:t>
            </a:r>
            <a:r>
              <a:rPr lang="hu-HU" sz="3200" dirty="0" smtClean="0">
                <a:latin typeface="+mj-lt"/>
                <a:cs typeface="Times New Roman" panose="02020603050405020304" pitchFamily="18" charset="0"/>
              </a:rPr>
              <a:t>Programok</a:t>
            </a:r>
          </a:p>
          <a:p>
            <a:pPr algn="ctr">
              <a:lnSpc>
                <a:spcPct val="80000"/>
              </a:lnSpc>
            </a:pPr>
            <a:r>
              <a:rPr lang="hu-HU" altLang="hu-HU" sz="3200" dirty="0" smtClean="0">
                <a:latin typeface="+mj-lt"/>
                <a:cs typeface="Times New Roman" panose="02020603050405020304" pitchFamily="18" charset="0"/>
              </a:rPr>
              <a:t>köznevelést érintő projektjei</a:t>
            </a:r>
            <a:endParaRPr lang="hu-HU" altLang="hu-HU" sz="3200" dirty="0"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hu-HU" sz="3200" dirty="0"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hu-HU" altLang="hu-HU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6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00" y="404664"/>
            <a:ext cx="7886700" cy="936104"/>
          </a:xfrm>
        </p:spPr>
        <p:txBody>
          <a:bodyPr>
            <a:normAutofit/>
          </a:bodyPr>
          <a:lstStyle/>
          <a:p>
            <a:r>
              <a:rPr lang="hu-HU" sz="3600" dirty="0" smtClean="0"/>
              <a:t>Tankönyvellátás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/>
          </a:bodyPr>
          <a:lstStyle/>
          <a:p>
            <a:pPr mar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u-HU" sz="1900" b="1" dirty="0" smtClean="0">
                <a:latin typeface="+mj-lt"/>
              </a:rPr>
              <a:t>1. Ingyenes tankönyvellátásban részesülők (2013-2017 időszakban)</a:t>
            </a:r>
          </a:p>
          <a:p>
            <a:pPr algn="just" defTabSz="914400" fontAlgn="base">
              <a:lnSpc>
                <a:spcPct val="100000"/>
              </a:lnSpc>
              <a:spcBef>
                <a:spcPts val="740"/>
              </a:spcBef>
              <a:spcAft>
                <a:spcPct val="0"/>
              </a:spcAft>
            </a:pPr>
            <a:r>
              <a:rPr lang="hu-HU" sz="1900" dirty="0" smtClean="0">
                <a:latin typeface="+mj-lt"/>
              </a:rPr>
              <a:t>A térítésmentes tankönyvellátást </a:t>
            </a:r>
            <a:r>
              <a:rPr lang="hu-HU" sz="1900" dirty="0">
                <a:latin typeface="+mj-lt"/>
              </a:rPr>
              <a:t>első alkalommal a </a:t>
            </a:r>
            <a:r>
              <a:rPr lang="hu-HU" sz="1900" dirty="0" smtClean="0">
                <a:latin typeface="+mj-lt"/>
              </a:rPr>
              <a:t>2013/2014. tanévben </a:t>
            </a:r>
            <a:r>
              <a:rPr lang="hu-HU" sz="1900" dirty="0">
                <a:latin typeface="+mj-lt"/>
              </a:rPr>
              <a:t>az </a:t>
            </a:r>
            <a:r>
              <a:rPr lang="hu-HU" sz="1900" dirty="0" smtClean="0">
                <a:latin typeface="+mj-lt"/>
              </a:rPr>
              <a:t>első évfolyamra </a:t>
            </a:r>
            <a:r>
              <a:rPr lang="hu-HU" sz="1900" dirty="0">
                <a:latin typeface="+mj-lt"/>
              </a:rPr>
              <a:t>beiratkozott </a:t>
            </a:r>
            <a:r>
              <a:rPr lang="hu-HU" sz="1900" dirty="0" smtClean="0">
                <a:latin typeface="+mj-lt"/>
              </a:rPr>
              <a:t>tanulók részére biztosította a Kormány, </a:t>
            </a:r>
            <a:r>
              <a:rPr lang="hu-HU" sz="1900" dirty="0">
                <a:latin typeface="+mj-lt"/>
              </a:rPr>
              <a:t>e</a:t>
            </a:r>
            <a:r>
              <a:rPr lang="hu-HU" sz="1900" dirty="0" smtClean="0">
                <a:latin typeface="+mj-lt"/>
              </a:rPr>
              <a:t>zt </a:t>
            </a:r>
            <a:r>
              <a:rPr lang="hu-HU" sz="1900" dirty="0">
                <a:latin typeface="+mj-lt"/>
              </a:rPr>
              <a:t>követően felmenő </a:t>
            </a:r>
            <a:r>
              <a:rPr lang="hu-HU" sz="1900" dirty="0" smtClean="0">
                <a:latin typeface="+mj-lt"/>
              </a:rPr>
              <a:t>rendszerben terjesztette ki a 2016/2017. tanévre a teljes alsó tagozatra. </a:t>
            </a:r>
            <a:endParaRPr lang="hu-HU" altLang="hu-HU" sz="1900" dirty="0" smtClean="0">
              <a:latin typeface="+mj-lt"/>
            </a:endParaRPr>
          </a:p>
          <a:p>
            <a:pPr algn="just" defTabSz="914400" fontAlgn="base">
              <a:lnSpc>
                <a:spcPct val="100000"/>
              </a:lnSpc>
              <a:spcBef>
                <a:spcPts val="740"/>
              </a:spcBef>
              <a:spcAft>
                <a:spcPct val="0"/>
              </a:spcAft>
            </a:pPr>
            <a:r>
              <a:rPr lang="hu-HU" altLang="hu-HU" sz="1900" dirty="0" smtClean="0">
                <a:latin typeface="+mj-lt"/>
              </a:rPr>
              <a:t>A térítésmentes tankönyvellátásban nem részesülő évfolyamokon az ingyenes tankönyvellátás biztosított </a:t>
            </a:r>
            <a:r>
              <a:rPr lang="hu-HU" sz="1900" dirty="0" smtClean="0">
                <a:latin typeface="+mj-lt"/>
              </a:rPr>
              <a:t>a nemzetiségi nevelés-oktatásban, a gyógypedagógiai nevelés-oktatásban és a normatív kedvezményben részesülők számára.</a:t>
            </a:r>
            <a:endParaRPr lang="hu-HU" altLang="hu-HU" sz="1900" dirty="0" smtClean="0">
              <a:latin typeface="+mj-lt"/>
            </a:endParaRPr>
          </a:p>
          <a:p>
            <a:pPr algn="just" defTabSz="914400" fontAlgn="base">
              <a:lnSpc>
                <a:spcPct val="100000"/>
              </a:lnSpc>
              <a:spcBef>
                <a:spcPts val="740"/>
              </a:spcBef>
              <a:spcAft>
                <a:spcPct val="0"/>
              </a:spcAft>
            </a:pPr>
            <a:r>
              <a:rPr lang="hu-HU" sz="1900" dirty="0" smtClean="0">
                <a:latin typeface="+mj-lt"/>
              </a:rPr>
              <a:t>1265/2017</a:t>
            </a:r>
            <a:r>
              <a:rPr lang="hu-HU" sz="1900" dirty="0">
                <a:latin typeface="+mj-lt"/>
              </a:rPr>
              <a:t>. (V. 29.) Korm. határozat értelmében a Kormány a 2017/2018. évi </a:t>
            </a:r>
            <a:r>
              <a:rPr lang="hu-HU" sz="1900" dirty="0" smtClean="0">
                <a:latin typeface="+mj-lt"/>
              </a:rPr>
              <a:t>tanévben </a:t>
            </a:r>
            <a:r>
              <a:rPr lang="hu-HU" sz="1900" dirty="0">
                <a:latin typeface="+mj-lt"/>
              </a:rPr>
              <a:t>az ingyenes tankönyvellátást egy ütemben vezeti be az 5–8. évfolyamon, és terjeszti ki a </a:t>
            </a:r>
            <a:r>
              <a:rPr lang="hu-HU" sz="1900" dirty="0" smtClean="0">
                <a:latin typeface="+mj-lt"/>
              </a:rPr>
              <a:t>középiskola 9</a:t>
            </a:r>
            <a:r>
              <a:rPr lang="hu-HU" sz="1900" dirty="0">
                <a:latin typeface="+mj-lt"/>
              </a:rPr>
              <a:t>. évfolyama </a:t>
            </a:r>
            <a:r>
              <a:rPr lang="hu-HU" sz="1900" dirty="0" smtClean="0">
                <a:latin typeface="+mj-lt"/>
              </a:rPr>
              <a:t>számára.</a:t>
            </a:r>
            <a:endParaRPr lang="hu-HU" sz="1900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6167414"/>
              </p:ext>
            </p:extLst>
          </p:nvPr>
        </p:nvGraphicFramePr>
        <p:xfrm>
          <a:off x="683568" y="4509120"/>
          <a:ext cx="7920879" cy="1708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602"/>
                <a:gridCol w="1490854"/>
                <a:gridCol w="1521262"/>
                <a:gridCol w="1811867"/>
                <a:gridCol w="1320147"/>
                <a:gridCol w="1320147"/>
              </a:tblGrid>
              <a:tr h="556525">
                <a:tc gridSpan="6">
                  <a:txBody>
                    <a:bodyPr/>
                    <a:lstStyle/>
                    <a:p>
                      <a:pPr marL="0" marR="0" lvl="0" indent="0" algn="ctr" defTabSz="685553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Térítésmentes tankönyvellátásban részesülő tanulók száma és aránya  </a:t>
                      </a:r>
                      <a:br>
                        <a:rPr lang="hu-HU" altLang="hu-HU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hu-HU" altLang="hu-HU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2013-2017</a:t>
                      </a:r>
                      <a:r>
                        <a:rPr lang="hu-HU" altLang="hu-HU" sz="1600" b="1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között  </a:t>
                      </a:r>
                      <a:r>
                        <a:rPr lang="hu-HU" altLang="hu-HU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az alábbiak szerint alakult</a:t>
                      </a:r>
                      <a:endParaRPr lang="hu-H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1350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év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</a:rPr>
                        <a:t>2013</a:t>
                      </a:r>
                      <a:endParaRPr lang="hu-H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</a:rPr>
                        <a:t>2014</a:t>
                      </a:r>
                      <a:endParaRPr lang="hu-H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</a:rPr>
                        <a:t>2015</a:t>
                      </a:r>
                      <a:endParaRPr lang="hu-H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</a:rPr>
                        <a:t>2016</a:t>
                      </a:r>
                      <a:endParaRPr lang="hu-H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2017</a:t>
                      </a:r>
                      <a:endParaRPr lang="hu-H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1350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fő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400" dirty="0" smtClean="0">
                          <a:effectLst/>
                          <a:latin typeface="+mj-lt"/>
                        </a:rPr>
                        <a:t>614  </a:t>
                      </a:r>
                      <a:r>
                        <a:rPr lang="hu-HU" sz="1400" dirty="0">
                          <a:effectLst/>
                          <a:latin typeface="+mj-lt"/>
                        </a:rPr>
                        <a:t>804</a:t>
                      </a:r>
                      <a:endParaRPr lang="hu-H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</a:rPr>
                        <a:t>679 </a:t>
                      </a:r>
                      <a:r>
                        <a:rPr lang="hu-HU" sz="1400" dirty="0" smtClean="0">
                          <a:effectLst/>
                          <a:latin typeface="+mj-lt"/>
                        </a:rPr>
                        <a:t> 967</a:t>
                      </a:r>
                      <a:endParaRPr lang="hu-H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</a:rPr>
                        <a:t>696 580</a:t>
                      </a:r>
                      <a:endParaRPr lang="hu-H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400" dirty="0" smtClean="0">
                          <a:effectLst/>
                          <a:latin typeface="+mj-lt"/>
                        </a:rPr>
                        <a:t>733  414</a:t>
                      </a:r>
                      <a:endParaRPr lang="hu-H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hu-HU" sz="16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hu-HU" sz="16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000 </a:t>
                      </a:r>
                      <a:r>
                        <a:rPr lang="hu-HU" sz="1600" b="1" baseline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000</a:t>
                      </a:r>
                      <a:r>
                        <a:rPr lang="hu-HU" sz="160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*</a:t>
                      </a:r>
                      <a:endParaRPr lang="hu-H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63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</a:rPr>
                        <a:t>%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</a:rPr>
                        <a:t>54%</a:t>
                      </a:r>
                      <a:endParaRPr lang="hu-H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</a:rPr>
                        <a:t>59%</a:t>
                      </a:r>
                      <a:endParaRPr lang="hu-H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</a:rPr>
                        <a:t>63%</a:t>
                      </a:r>
                      <a:endParaRPr lang="hu-H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400" dirty="0">
                          <a:effectLst/>
                          <a:latin typeface="+mj-lt"/>
                        </a:rPr>
                        <a:t>67%</a:t>
                      </a:r>
                      <a:endParaRPr lang="hu-H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85%*</a:t>
                      </a:r>
                      <a:endParaRPr lang="hu-H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6633">
                <a:tc gridSpan="6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hu-HU" sz="1100" b="0" i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* Végleges adat 2017. október 1-jén.</a:t>
                      </a:r>
                      <a:endParaRPr lang="hu-HU" sz="11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5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65127"/>
            <a:ext cx="8119814" cy="75961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köznevelési intézmények fejlesztését </a:t>
            </a:r>
            <a:br>
              <a:rPr lang="hu-HU" dirty="0" smtClean="0"/>
            </a:br>
            <a:r>
              <a:rPr lang="hu-HU" dirty="0" smtClean="0"/>
              <a:t>szolgáló  projektek célrendszere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>
            <a:normAutofit fontScale="70000" lnSpcReduction="20000"/>
          </a:bodyPr>
          <a:lstStyle/>
          <a:p>
            <a:pPr marL="0" indent="0" algn="just" defTabSz="914290">
              <a:lnSpc>
                <a:spcPct val="150000"/>
              </a:lnSpc>
              <a:buNone/>
            </a:pPr>
            <a:r>
              <a:rPr lang="hu-HU" sz="2400" b="1" dirty="0" smtClean="0">
                <a:solidFill>
                  <a:prstClr val="black"/>
                </a:solidFill>
                <a:latin typeface="+mj-lt"/>
              </a:rPr>
              <a:t>Az EFOP konstrukciók  komplex fejlesztéseket valósítanak meg a köznevelés rendszerében:</a:t>
            </a:r>
          </a:p>
          <a:p>
            <a:pPr algn="just" defTabSz="914290">
              <a:lnSpc>
                <a:spcPct val="150000"/>
              </a:lnSpc>
            </a:pPr>
            <a:r>
              <a:rPr lang="hu-HU" sz="2400" dirty="0" smtClean="0">
                <a:solidFill>
                  <a:prstClr val="black"/>
                </a:solidFill>
                <a:latin typeface="+mj-lt"/>
              </a:rPr>
              <a:t>Tartalmi fejlesztések</a:t>
            </a:r>
          </a:p>
          <a:p>
            <a:pPr algn="just" defTabSz="914290">
              <a:lnSpc>
                <a:spcPct val="150000"/>
              </a:lnSpc>
            </a:pPr>
            <a:r>
              <a:rPr lang="hu-HU" sz="2400" dirty="0" smtClean="0">
                <a:solidFill>
                  <a:prstClr val="black"/>
                </a:solidFill>
                <a:latin typeface="+mj-lt"/>
              </a:rPr>
              <a:t>Módszertani fejlesztések</a:t>
            </a:r>
          </a:p>
          <a:p>
            <a:pPr algn="just" defTabSz="914290">
              <a:lnSpc>
                <a:spcPct val="150000"/>
              </a:lnSpc>
            </a:pPr>
            <a:r>
              <a:rPr lang="hu-HU" sz="2400" dirty="0" smtClean="0">
                <a:solidFill>
                  <a:prstClr val="black"/>
                </a:solidFill>
                <a:latin typeface="+mj-lt"/>
              </a:rPr>
              <a:t>Infrastrukturális fejlesztések</a:t>
            </a:r>
          </a:p>
          <a:p>
            <a:pPr marL="0" indent="0" algn="just" defTabSz="914290">
              <a:lnSpc>
                <a:spcPct val="150000"/>
              </a:lnSpc>
              <a:buNone/>
            </a:pPr>
            <a:r>
              <a:rPr lang="hu-HU" sz="2400" b="1" dirty="0" smtClean="0">
                <a:solidFill>
                  <a:prstClr val="black"/>
                </a:solidFill>
                <a:latin typeface="+mj-lt"/>
              </a:rPr>
              <a:t>Az </a:t>
            </a:r>
            <a:r>
              <a:rPr lang="hu-HU" sz="2400" b="1" dirty="0">
                <a:solidFill>
                  <a:prstClr val="black"/>
                </a:solidFill>
                <a:latin typeface="+mj-lt"/>
              </a:rPr>
              <a:t>EFOP </a:t>
            </a:r>
            <a:r>
              <a:rPr lang="hu-HU" sz="2400" b="1" dirty="0" smtClean="0">
                <a:solidFill>
                  <a:prstClr val="black"/>
                </a:solidFill>
                <a:latin typeface="+mj-lt"/>
              </a:rPr>
              <a:t>3. prioritási tengelyéhez tartozó</a:t>
            </a:r>
            <a:r>
              <a:rPr lang="hu-HU" sz="24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hu-HU" sz="2400" b="1" dirty="0" smtClean="0">
                <a:solidFill>
                  <a:prstClr val="black"/>
                </a:solidFill>
                <a:latin typeface="+mj-lt"/>
              </a:rPr>
              <a:t>konstrukciók </a:t>
            </a:r>
            <a:r>
              <a:rPr lang="hu-HU" sz="2400" b="1" dirty="0">
                <a:solidFill>
                  <a:prstClr val="black"/>
                </a:solidFill>
                <a:latin typeface="+mj-lt"/>
              </a:rPr>
              <a:t>célja:</a:t>
            </a:r>
          </a:p>
          <a:p>
            <a:pPr algn="just" defTabSz="914290">
              <a:lnSpc>
                <a:spcPct val="150000"/>
              </a:lnSpc>
            </a:pPr>
            <a:r>
              <a:rPr lang="hu-HU" sz="2400" dirty="0">
                <a:solidFill>
                  <a:prstClr val="black"/>
                </a:solidFill>
                <a:latin typeface="+mj-lt"/>
              </a:rPr>
              <a:t>A végzettség nélküli iskolaelhagyás csökkentése, a köznevelés hátránykompenzációs képességének növelése, a szegregáció megszűntetése</a:t>
            </a:r>
          </a:p>
          <a:p>
            <a:pPr algn="just" defTabSz="914290">
              <a:lnSpc>
                <a:spcPct val="150000"/>
              </a:lnSpc>
            </a:pPr>
            <a:r>
              <a:rPr lang="hu-HU" sz="2400" dirty="0">
                <a:solidFill>
                  <a:prstClr val="black"/>
                </a:solidFill>
                <a:latin typeface="+mj-lt"/>
              </a:rPr>
              <a:t> A minőségi oktatáshoz, neveléshez és képzéshez való hozzáférés biztosítása</a:t>
            </a:r>
          </a:p>
          <a:p>
            <a:pPr marL="0" indent="0" algn="just" defTabSz="914290">
              <a:lnSpc>
                <a:spcPct val="150000"/>
              </a:lnSpc>
              <a:buNone/>
            </a:pPr>
            <a:r>
              <a:rPr lang="hu-HU" sz="2400" b="1" dirty="0" smtClean="0">
                <a:solidFill>
                  <a:prstClr val="black"/>
                </a:solidFill>
                <a:latin typeface="+mj-lt"/>
              </a:rPr>
              <a:t>Az </a:t>
            </a:r>
            <a:r>
              <a:rPr lang="hu-HU" sz="2400" b="1" dirty="0">
                <a:solidFill>
                  <a:prstClr val="black"/>
                </a:solidFill>
                <a:latin typeface="+mj-lt"/>
              </a:rPr>
              <a:t>EFOP </a:t>
            </a:r>
            <a:r>
              <a:rPr lang="hu-HU" sz="2400" b="1" dirty="0" smtClean="0">
                <a:solidFill>
                  <a:prstClr val="black"/>
                </a:solidFill>
                <a:latin typeface="+mj-lt"/>
              </a:rPr>
              <a:t>4. prioritási tengelyéhez tartozó konstrukciók </a:t>
            </a:r>
            <a:r>
              <a:rPr lang="hu-HU" sz="2400" b="1" dirty="0">
                <a:solidFill>
                  <a:prstClr val="black"/>
                </a:solidFill>
                <a:latin typeface="+mj-lt"/>
              </a:rPr>
              <a:t>célja: </a:t>
            </a:r>
            <a:endParaRPr lang="hu-HU" sz="2400" b="1" dirty="0" smtClean="0">
              <a:solidFill>
                <a:prstClr val="black"/>
              </a:solidFill>
              <a:latin typeface="+mj-lt"/>
            </a:endParaRPr>
          </a:p>
          <a:p>
            <a:pPr algn="just" defTabSz="914290">
              <a:lnSpc>
                <a:spcPct val="150000"/>
              </a:lnSpc>
            </a:pPr>
            <a:r>
              <a:rPr lang="hu-HU" sz="2400" dirty="0" smtClean="0">
                <a:solidFill>
                  <a:prstClr val="black"/>
                </a:solidFill>
                <a:latin typeface="+mj-lt"/>
              </a:rPr>
              <a:t>A </a:t>
            </a:r>
            <a:r>
              <a:rPr lang="hu-HU" sz="2400" dirty="0">
                <a:solidFill>
                  <a:prstClr val="black"/>
                </a:solidFill>
                <a:latin typeface="+mj-lt"/>
              </a:rPr>
              <a:t>minőségi közneveléshez és oktatáshoz való hozzáférés infrastrukturális feltételeinek megteremtése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4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8019165"/>
              </p:ext>
            </p:extLst>
          </p:nvPr>
        </p:nvGraphicFramePr>
        <p:xfrm>
          <a:off x="539553" y="1628799"/>
          <a:ext cx="8064896" cy="4501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6932"/>
                <a:gridCol w="5604419"/>
                <a:gridCol w="1093545"/>
              </a:tblGrid>
              <a:tr h="514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</a:rPr>
                        <a:t>A felhívás száma</a:t>
                      </a:r>
                      <a:r>
                        <a:rPr lang="hu-HU" sz="1500" b="1" dirty="0">
                          <a:effectLst/>
                          <a:latin typeface="+mj-lt"/>
                        </a:rPr>
                        <a:t>: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felhívás  c</a:t>
                      </a:r>
                      <a:r>
                        <a:rPr lang="hu-HU" sz="1500" b="1" dirty="0" smtClean="0">
                          <a:effectLst/>
                          <a:latin typeface="+mj-lt"/>
                        </a:rPr>
                        <a:t>íme</a:t>
                      </a:r>
                      <a:r>
                        <a:rPr lang="hu-HU" sz="1500" b="1" dirty="0">
                          <a:effectLst/>
                          <a:latin typeface="+mj-lt"/>
                        </a:rPr>
                        <a:t>: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Keretösszeg:</a:t>
                      </a:r>
                      <a:br>
                        <a:rPr lang="hu-HU" sz="1500" b="1" dirty="0">
                          <a:effectLst/>
                          <a:latin typeface="+mj-lt"/>
                        </a:rPr>
                      </a:br>
                      <a:r>
                        <a:rPr lang="hu-HU" sz="1500" b="1" dirty="0">
                          <a:effectLst/>
                          <a:latin typeface="+mj-lt"/>
                        </a:rPr>
                        <a:t>(Mrd Ft)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 anchor="ctr"/>
                </a:tc>
              </a:tr>
              <a:tr h="320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EFOP-3.1.1-14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  <a:latin typeface="+mj-lt"/>
                        </a:rPr>
                        <a:t> Kisgyermekkori nevelés támogatása</a:t>
                      </a:r>
                      <a:endParaRPr lang="hu-HU" sz="15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</a:rPr>
                        <a:t>1,26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/>
                </a:tc>
              </a:tr>
              <a:tr h="5338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EFOP-3.1.2-16 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  <a:latin typeface="+mj-lt"/>
                        </a:rPr>
                        <a:t>A pedagógusok módszertani felkészítése a végzettség nélküli iskolaelhagyás megelőzése érdekében</a:t>
                      </a:r>
                      <a:endParaRPr lang="hu-HU" sz="15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9,86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/>
                </a:tc>
              </a:tr>
              <a:tr h="5148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EFOP-3.1.3-16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marL="0" algn="just" defTabSz="685553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Társadalmi felzárkózási és integrációs köznevelési intézkedések támogatása</a:t>
                      </a:r>
                      <a:endParaRPr lang="hu-HU" sz="15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marL="0" algn="r" defTabSz="685553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4,193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487" marR="42487" marT="0" marB="0"/>
                </a:tc>
              </a:tr>
              <a:tr h="2618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EFOP-3.1.5-16 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  <a:latin typeface="+mj-lt"/>
                        </a:rPr>
                        <a:t>A tanulói lemorzsolódással veszélyeztetett intézmények támogatása</a:t>
                      </a:r>
                      <a:endParaRPr lang="hu-HU" sz="15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</a:rPr>
                        <a:t>12,90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/>
                </a:tc>
              </a:tr>
              <a:tr h="3554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EFOP-3.1.6-16 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  <a:latin typeface="+mj-lt"/>
                        </a:rPr>
                        <a:t>A köznevelés esélyteremtő szerepének erősítése</a:t>
                      </a:r>
                      <a:endParaRPr lang="hu-HU" sz="15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</a:rPr>
                        <a:t>6,98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/>
                </a:tc>
              </a:tr>
              <a:tr h="327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EFOP-3.1.7-16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marL="0" algn="just" defTabSz="685553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Esélyteremtés a köznevelésben</a:t>
                      </a:r>
                      <a:endParaRPr lang="hu-HU" sz="15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marL="0" algn="r" defTabSz="685553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4,29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487" marR="42487" marT="0" marB="0"/>
                </a:tc>
              </a:tr>
              <a:tr h="523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</a:rPr>
                        <a:t>EFOP-3.2.2-VEKOP-15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  <a:latin typeface="+mj-lt"/>
                        </a:rPr>
                        <a:t>A köznevelés tartalmi szabályozóinak és pedagógiai módszertani eszköztárának fejlesztése</a:t>
                      </a:r>
                      <a:endParaRPr lang="hu-HU" sz="15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</a:rPr>
                        <a:t>2,00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</a:tr>
              <a:tr h="320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EFOP-3.2.3-16 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  <a:latin typeface="+mj-lt"/>
                        </a:rPr>
                        <a:t>Digitális környezet a köznevelésben</a:t>
                      </a:r>
                      <a:endParaRPr lang="hu-HU" sz="15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</a:rPr>
                        <a:t>6,36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</a:tr>
              <a:tr h="303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EFOP-3.2.4-16 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  <a:latin typeface="+mj-lt"/>
                        </a:rPr>
                        <a:t>Digitális kompetencia fejlesztése</a:t>
                      </a:r>
                      <a:endParaRPr lang="hu-HU" sz="15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</a:rPr>
                        <a:t>45,35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</a:tr>
              <a:tr h="523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</a:rPr>
                        <a:t>EFOP-3.2.5-17 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  <a:latin typeface="+mj-lt"/>
                        </a:rPr>
                        <a:t>Pályaorientáció, kiemelten az MTMI készségek és kompetenciák fejlesztése a köznevelés rendszerében</a:t>
                      </a:r>
                      <a:endParaRPr lang="hu-HU" sz="15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</a:rPr>
                        <a:t>8,00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00150" y="1825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altLang="hu-H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86700" cy="759618"/>
          </a:xfrm>
        </p:spPr>
        <p:txBody>
          <a:bodyPr>
            <a:normAutofit fontScale="90000"/>
          </a:bodyPr>
          <a:lstStyle/>
          <a:p>
            <a:r>
              <a:rPr lang="hu-HU" sz="3200" dirty="0" smtClean="0"/>
              <a:t>Tartalomfejlesztés, pedagógusok módszertani támogatása 1.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xmlns="" val="40386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 fontScale="90000"/>
          </a:bodyPr>
          <a:lstStyle/>
          <a:p>
            <a:r>
              <a:rPr lang="hu-HU" dirty="0"/>
              <a:t>Tartalomfejlesztés, pedagógusok módszertani támogatása </a:t>
            </a:r>
            <a:r>
              <a:rPr lang="hu-HU" dirty="0" smtClean="0"/>
              <a:t>2.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4654649"/>
              </p:ext>
            </p:extLst>
          </p:nvPr>
        </p:nvGraphicFramePr>
        <p:xfrm>
          <a:off x="611560" y="1268760"/>
          <a:ext cx="7992885" cy="510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4727"/>
                <a:gridCol w="5554377"/>
                <a:gridCol w="1083781"/>
              </a:tblGrid>
              <a:tr h="438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</a:rPr>
                        <a:t>A felhívás száma</a:t>
                      </a:r>
                      <a:r>
                        <a:rPr lang="hu-HU" sz="1500" b="1" dirty="0">
                          <a:effectLst/>
                          <a:latin typeface="+mj-lt"/>
                        </a:rPr>
                        <a:t>: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felhívás  c</a:t>
                      </a:r>
                      <a:r>
                        <a:rPr lang="hu-HU" sz="1500" b="1" dirty="0" smtClean="0">
                          <a:effectLst/>
                          <a:latin typeface="+mj-lt"/>
                        </a:rPr>
                        <a:t>íme</a:t>
                      </a:r>
                      <a:r>
                        <a:rPr lang="hu-HU" sz="1500" b="1" dirty="0">
                          <a:effectLst/>
                          <a:latin typeface="+mj-lt"/>
                        </a:rPr>
                        <a:t>: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Keretösszeg:</a:t>
                      </a:r>
                      <a:br>
                        <a:rPr lang="hu-HU" sz="1500" b="1" dirty="0">
                          <a:effectLst/>
                          <a:latin typeface="+mj-lt"/>
                        </a:rPr>
                      </a:br>
                      <a:r>
                        <a:rPr lang="hu-HU" sz="1500" b="1" dirty="0">
                          <a:effectLst/>
                          <a:latin typeface="+mj-lt"/>
                        </a:rPr>
                        <a:t>(Mrd Ft)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 anchor="ctr"/>
                </a:tc>
              </a:tr>
              <a:tr h="438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EFOP-3.2.6-16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  <a:latin typeface="+mj-lt"/>
                        </a:rPr>
                        <a:t>A tanulók képességkibontakoztatásának elősegítése a köznevelési intézményekben</a:t>
                      </a:r>
                      <a:endParaRPr lang="hu-HU" sz="15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3,00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</a:tr>
              <a:tr h="657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EFOP-3.2.13-17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Az alap és középfokú iskolák pályaorientációs tevékenységét,  kiemelten az MTMI és kompetenciákat támogató pályaorientációs szakmai módszertan átfogó megalapozása</a:t>
                      </a:r>
                      <a:r>
                        <a:rPr lang="hu-HU" sz="1500" b="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és fejlesztése</a:t>
                      </a:r>
                      <a:endParaRPr lang="hu-HU" sz="15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1,00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</a:tr>
              <a:tr h="657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EFOP-3.2.15-VEKOP-17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 köznevelés keretrendszeréhez kapcsolódó mérési-értékelési és digitális fejlesztések, innovatív oktatásszervezési eljárások kialakítása, megújítása </a:t>
                      </a:r>
                      <a:endParaRPr lang="hu-HU" sz="15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10,56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/>
                </a:tc>
              </a:tr>
              <a:tr h="438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EFOP-3.3.5-17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 anchor="ctr"/>
                </a:tc>
                <a:tc>
                  <a:txBody>
                    <a:bodyPr/>
                    <a:lstStyle/>
                    <a:p>
                      <a:pPr marL="0" algn="just" defTabSz="685553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Korszerű pedagógiai módszerek alkalmazását segítő Iskolai Közösségi Program kísérleti megvalósítása</a:t>
                      </a:r>
                      <a:endParaRPr lang="hu-HU" sz="15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 marL="0" algn="r" defTabSz="685553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10,83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</a:tr>
              <a:tr h="438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EFOP-3.3.6-17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marL="0" algn="just" defTabSz="685553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Természettudományos élménypedagógiai programkínálat és természettudományos élményközpontok fejlesztése</a:t>
                      </a:r>
                      <a:endParaRPr lang="hu-HU" sz="15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marL="0" algn="r" defTabSz="685553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4,5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/>
                </a:tc>
              </a:tr>
              <a:tr h="438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EFOP-3.3.7-17</a:t>
                      </a:r>
                    </a:p>
                  </a:txBody>
                  <a:tcPr marL="42487" marR="42487" marT="0" marB="0" anchor="ctr"/>
                </a:tc>
                <a:tc>
                  <a:txBody>
                    <a:bodyPr/>
                    <a:lstStyle/>
                    <a:p>
                      <a:pPr marL="0" algn="just" defTabSz="685553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Informális és nem formális tanulási lehetőségek kialakítása a köznevelési intézményekben</a:t>
                      </a:r>
                      <a:endParaRPr lang="hu-HU" sz="15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marL="0" algn="r" defTabSz="685553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3,00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/>
                </a:tc>
              </a:tr>
              <a:tr h="4384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EFOP-3.10.1-17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 anchor="ctr"/>
                </a:tc>
                <a:tc>
                  <a:txBody>
                    <a:bodyPr/>
                    <a:lstStyle/>
                    <a:p>
                      <a:pPr marL="0" algn="just" defTabSz="685553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Tematikus együttműködés erősítése a köznevelés és felsőoktatás terén a Kárpát-medence szomszédos országaival</a:t>
                      </a:r>
                      <a:endParaRPr lang="hu-HU" sz="15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 marL="0" algn="r" defTabSz="685553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5,00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</a:tr>
              <a:tr h="657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EFOP-3.11.1-17</a:t>
                      </a:r>
                      <a:endParaRPr lang="hu-HU" sz="15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 anchor="ctr"/>
                </a:tc>
                <a:tc>
                  <a:txBody>
                    <a:bodyPr/>
                    <a:lstStyle/>
                    <a:p>
                      <a:pPr marL="0" algn="just" defTabSz="685553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hu-HU" sz="1500" b="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Szülő-Suli</a:t>
                      </a:r>
                      <a:r>
                        <a:rPr lang="hu-HU" sz="15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" - a tanulók iskolai elmenetelének javítása és a korai lemorzsolódás visszaszorítása az iskola-család együttműködésére alapozott egyéni fejlesztésen keresztül</a:t>
                      </a:r>
                      <a:endParaRPr lang="hu-HU" sz="15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 marL="0" algn="r" defTabSz="685553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4,9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4657" marR="34657" marT="0" marB="0"/>
                </a:tc>
              </a:tr>
              <a:tr h="29233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Összesen:</a:t>
                      </a:r>
                      <a:endParaRPr lang="hu-HU" sz="2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hu-H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b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143,983</a:t>
                      </a:r>
                      <a:endParaRPr lang="hu-HU" sz="20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2487" marR="42487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25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63673"/>
          </a:xfrm>
        </p:spPr>
        <p:txBody>
          <a:bodyPr/>
          <a:lstStyle/>
          <a:p>
            <a:r>
              <a:rPr lang="hu-HU" dirty="0" smtClean="0"/>
              <a:t>Infrastrukturális fejlesztések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12777"/>
            <a:ext cx="7886700" cy="2304256"/>
          </a:xfrm>
        </p:spPr>
        <p:txBody>
          <a:bodyPr>
            <a:normAutofit/>
          </a:bodyPr>
          <a:lstStyle/>
          <a:p>
            <a:pPr algn="just"/>
            <a:r>
              <a:rPr lang="hu-HU" sz="1900" dirty="0" smtClean="0">
                <a:latin typeface="+mj-lt"/>
              </a:rPr>
              <a:t>A köznevelési intézmények infrastrukturális fejlesztése </a:t>
            </a:r>
            <a:r>
              <a:rPr lang="hu-HU" sz="1900" b="1" dirty="0" smtClean="0">
                <a:latin typeface="+mj-lt"/>
              </a:rPr>
              <a:t>öt standard </a:t>
            </a:r>
            <a:r>
              <a:rPr lang="hu-HU" sz="1900" dirty="0" smtClean="0">
                <a:latin typeface="+mj-lt"/>
              </a:rPr>
              <a:t>kiválasztási eljárásrendű felhívás keretében valósul meg, melyre több mint </a:t>
            </a:r>
            <a:r>
              <a:rPr lang="hu-HU" sz="1900" b="1" dirty="0" smtClean="0">
                <a:latin typeface="+mj-lt"/>
              </a:rPr>
              <a:t>125,83 Mrd Ft </a:t>
            </a:r>
            <a:r>
              <a:rPr lang="hu-HU" sz="1900" dirty="0" smtClean="0">
                <a:latin typeface="+mj-lt"/>
              </a:rPr>
              <a:t>áll rendelkezésre</a:t>
            </a:r>
          </a:p>
          <a:p>
            <a:pPr algn="just"/>
            <a:r>
              <a:rPr lang="hu-HU" sz="1900" dirty="0" smtClean="0">
                <a:latin typeface="+mj-lt"/>
              </a:rPr>
              <a:t>A projektek az </a:t>
            </a:r>
            <a:r>
              <a:rPr lang="hu-HU" sz="1900" b="1" dirty="0" smtClean="0">
                <a:latin typeface="+mj-lt"/>
              </a:rPr>
              <a:t>állami és nem állami intézményfenntartók </a:t>
            </a:r>
            <a:r>
              <a:rPr lang="hu-HU" sz="1900" dirty="0" smtClean="0">
                <a:latin typeface="+mj-lt"/>
              </a:rPr>
              <a:t>részére egyaránt biztosítanak támogatást beruházásaik megvalósításához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55091200"/>
              </p:ext>
            </p:extLst>
          </p:nvPr>
        </p:nvGraphicFramePr>
        <p:xfrm>
          <a:off x="684213" y="2997200"/>
          <a:ext cx="7770812" cy="3327400"/>
        </p:xfrm>
        <a:graphic>
          <a:graphicData uri="http://schemas.openxmlformats.org/presentationml/2006/ole">
            <p:oleObj spid="_x0000_s2139" name="Worksheet" r:id="rId3" imgW="6562641" imgH="2609966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899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430041"/>
          </a:xfrm>
        </p:spPr>
        <p:txBody>
          <a:bodyPr>
            <a:normAutofit/>
          </a:bodyPr>
          <a:lstStyle/>
          <a:p>
            <a:r>
              <a:rPr lang="hu-HU" dirty="0" smtClean="0"/>
              <a:t>Állami fenntartású iskolák fejlesztése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4032448" cy="435133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prstClr val="black"/>
                </a:solidFill>
                <a:latin typeface="Calibri Light"/>
              </a:rPr>
              <a:t>Az állami köznevelési intézmények infrastruktúrájának felújítása, korszerűsítése, kapacitásbővítése az EFOP-4.1.2-17 </a:t>
            </a:r>
            <a:r>
              <a:rPr lang="hu-HU" sz="1600" dirty="0" smtClean="0">
                <a:solidFill>
                  <a:prstClr val="black"/>
                </a:solidFill>
                <a:latin typeface="Calibri Light"/>
              </a:rPr>
              <a:t>számú projekt </a:t>
            </a:r>
            <a:r>
              <a:rPr lang="hu-HU" sz="1600" dirty="0">
                <a:solidFill>
                  <a:prstClr val="black"/>
                </a:solidFill>
                <a:latin typeface="Calibri Light"/>
              </a:rPr>
              <a:t>keretében valósul meg</a:t>
            </a:r>
            <a:r>
              <a:rPr lang="hu-HU" sz="1600" dirty="0" smtClean="0">
                <a:solidFill>
                  <a:prstClr val="black"/>
                </a:solidFill>
                <a:latin typeface="Calibri Light"/>
              </a:rPr>
              <a:t>, melyre a tankerületi központok összesen 105 db </a:t>
            </a:r>
            <a:r>
              <a:rPr lang="hu-HU" sz="1600" dirty="0">
                <a:solidFill>
                  <a:prstClr val="black"/>
                </a:solidFill>
                <a:latin typeface="Calibri Light"/>
              </a:rPr>
              <a:t>p</a:t>
            </a:r>
            <a:r>
              <a:rPr lang="hu-HU" sz="1600" dirty="0" smtClean="0">
                <a:solidFill>
                  <a:prstClr val="black"/>
                </a:solidFill>
                <a:latin typeface="Calibri Light"/>
              </a:rPr>
              <a:t>ályázatot nyújtottak be</a:t>
            </a:r>
            <a:br>
              <a:rPr lang="hu-HU" sz="1600" dirty="0" smtClean="0">
                <a:solidFill>
                  <a:prstClr val="black"/>
                </a:solidFill>
                <a:latin typeface="Calibri Light"/>
              </a:rPr>
            </a:br>
            <a:r>
              <a:rPr lang="hu-HU" sz="1600" dirty="0" smtClean="0">
                <a:solidFill>
                  <a:prstClr val="black"/>
                </a:solidFill>
                <a:latin typeface="Calibri Light"/>
              </a:rPr>
              <a:t>60 094 736 932 Ft támogatási értékben.</a:t>
            </a:r>
            <a:endParaRPr lang="hu-HU" sz="1600" dirty="0">
              <a:solidFill>
                <a:prstClr val="black"/>
              </a:solidFill>
              <a:latin typeface="Calibri Light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hu-HU" sz="1600" dirty="0" smtClean="0">
              <a:solidFill>
                <a:prstClr val="black"/>
              </a:solidFill>
              <a:latin typeface="Calibri Light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prstClr val="black"/>
                </a:solidFill>
                <a:latin typeface="Calibri Light"/>
              </a:rPr>
              <a:t>Az </a:t>
            </a:r>
            <a:r>
              <a:rPr lang="hu-HU" sz="1600" dirty="0">
                <a:solidFill>
                  <a:prstClr val="black"/>
                </a:solidFill>
                <a:latin typeface="Calibri Light"/>
              </a:rPr>
              <a:t>állami intézmények kisebb </a:t>
            </a:r>
            <a:r>
              <a:rPr lang="hu-HU" sz="1600" dirty="0" smtClean="0">
                <a:solidFill>
                  <a:prstClr val="black"/>
                </a:solidFill>
                <a:latin typeface="Calibri Light"/>
              </a:rPr>
              <a:t>mértékű</a:t>
            </a:r>
            <a:r>
              <a:rPr lang="hu-HU" sz="1600" dirty="0">
                <a:solidFill>
                  <a:prstClr val="black"/>
                </a:solidFill>
                <a:latin typeface="Calibri Light"/>
              </a:rPr>
              <a:t>, állagmegóvó beruházásai az EFOP-4.1.3-17 </a:t>
            </a:r>
            <a:r>
              <a:rPr lang="hu-HU" sz="1600" dirty="0" smtClean="0">
                <a:solidFill>
                  <a:prstClr val="black"/>
                </a:solidFill>
                <a:latin typeface="Calibri Light"/>
              </a:rPr>
              <a:t>számú konstrukció </a:t>
            </a:r>
            <a:r>
              <a:rPr lang="hu-HU" sz="1600" dirty="0">
                <a:solidFill>
                  <a:prstClr val="black"/>
                </a:solidFill>
                <a:latin typeface="Calibri Light"/>
              </a:rPr>
              <a:t>keretében valósulnak meg, </a:t>
            </a:r>
            <a:r>
              <a:rPr lang="hu-HU" sz="1600" dirty="0" smtClean="0">
                <a:solidFill>
                  <a:prstClr val="black"/>
                </a:solidFill>
                <a:latin typeface="Calibri Light"/>
              </a:rPr>
              <a:t>melyre a tankerületi központok részéről 477 db támogatási kérelem érkezett, összesen      32 535 727 475 Ft értékben. </a:t>
            </a:r>
            <a:endParaRPr lang="hu-HU" sz="16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5"/>
            <a:ext cx="3936435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6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94878" y="3614705"/>
            <a:ext cx="8529637" cy="25225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700" i="1" dirty="0"/>
              <a:t/>
            </a:r>
            <a:br>
              <a:rPr lang="hu-HU" sz="2700" i="1" dirty="0"/>
            </a:br>
            <a:endParaRPr lang="hu-HU" sz="2700" dirty="0">
              <a:solidFill>
                <a:srgbClr val="FF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7544" y="429309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Az új fenntartói modell</a:t>
            </a:r>
          </a:p>
        </p:txBody>
      </p:sp>
    </p:spTree>
    <p:extLst>
      <p:ext uri="{BB962C8B-B14F-4D97-AF65-F5344CB8AC3E}">
        <p14:creationId xmlns:p14="http://schemas.microsoft.com/office/powerpoint/2010/main" xmlns="" val="37433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886700" cy="1325563"/>
          </a:xfrm>
        </p:spPr>
        <p:txBody>
          <a:bodyPr>
            <a:normAutofit/>
          </a:bodyPr>
          <a:lstStyle/>
          <a:p>
            <a:r>
              <a:rPr lang="hu-HU" dirty="0"/>
              <a:t>Az állami fenntartói modell átalakítása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4737689" y="2845210"/>
            <a:ext cx="2997785" cy="64807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hu-H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tervezés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936250" y="3593551"/>
            <a:ext cx="3049468" cy="66162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hu-H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 fenntartás és a működtetés újra egy kézbe kerül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936249" y="4365104"/>
            <a:ext cx="3038218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hu-H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Az állam teljes körű felelősséget vállal az oktatási intézményekért</a:t>
            </a:r>
          </a:p>
        </p:txBody>
      </p:sp>
      <p:sp>
        <p:nvSpPr>
          <p:cNvPr id="8" name="Jobbra nyíl 7"/>
          <p:cNvSpPr/>
          <p:nvPr/>
        </p:nvSpPr>
        <p:spPr>
          <a:xfrm>
            <a:off x="4139952" y="4545124"/>
            <a:ext cx="428391" cy="2880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737689" y="4365104"/>
            <a:ext cx="2997785" cy="64807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hu-H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egyértelmű felelősségi viszonyok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936249" y="5157192"/>
            <a:ext cx="3038218" cy="6271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hu-H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Az intézményvezetők irányítói </a:t>
            </a:r>
          </a:p>
          <a:p>
            <a:pPr algn="ctr" defTabSz="914400"/>
            <a:r>
              <a:rPr lang="hu-H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szerepének megerősítése</a:t>
            </a:r>
          </a:p>
        </p:txBody>
      </p:sp>
      <p:sp>
        <p:nvSpPr>
          <p:cNvPr id="11" name="Jobbra nyíl 10"/>
          <p:cNvSpPr/>
          <p:nvPr/>
        </p:nvSpPr>
        <p:spPr>
          <a:xfrm>
            <a:off x="4139952" y="5217100"/>
            <a:ext cx="428391" cy="2880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hu-HU">
              <a:solidFill>
                <a:prstClr val="white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4737689" y="5157193"/>
            <a:ext cx="2997785" cy="62717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hu-H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kibővült jogkörök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936250" y="1628800"/>
            <a:ext cx="3038218" cy="57606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hu-H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Decentralizált</a:t>
            </a:r>
          </a:p>
        </p:txBody>
      </p:sp>
      <p:sp>
        <p:nvSpPr>
          <p:cNvPr id="14" name="Jobbra nyíl 13"/>
          <p:cNvSpPr/>
          <p:nvPr/>
        </p:nvSpPr>
        <p:spPr>
          <a:xfrm>
            <a:off x="4139952" y="1789130"/>
            <a:ext cx="428391" cy="2880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4716016" y="1645114"/>
            <a:ext cx="3019458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hu-H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 döntések helyben, az iskolához közel születnek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936250" y="2346823"/>
            <a:ext cx="3038222" cy="36004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hu-H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Gyors információáramlás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943704" y="2845211"/>
            <a:ext cx="3047405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hu-H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A szükséges forrás rendelkezésre </a:t>
            </a:r>
          </a:p>
          <a:p>
            <a:pPr algn="ctr" defTabSz="914400"/>
            <a:r>
              <a:rPr lang="hu-HU" sz="1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áll</a:t>
            </a:r>
          </a:p>
        </p:txBody>
      </p:sp>
      <p:sp>
        <p:nvSpPr>
          <p:cNvPr id="18" name="Jobbra nyíl 17"/>
          <p:cNvSpPr/>
          <p:nvPr/>
        </p:nvSpPr>
        <p:spPr>
          <a:xfrm>
            <a:off x="4139952" y="3030899"/>
            <a:ext cx="428391" cy="2880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5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07829" y="867023"/>
            <a:ext cx="7061215" cy="39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dirty="0">
                <a:solidFill>
                  <a:srgbClr val="FFFFFF"/>
                </a:solidFill>
                <a:latin typeface="Adobe Caslon Pro"/>
                <a:cs typeface="Adobe Caslon Pro"/>
              </a:rPr>
              <a:t>Szervezeti modell</a:t>
            </a:r>
            <a:endParaRPr lang="fr-FR" sz="1800" dirty="0">
              <a:solidFill>
                <a:srgbClr val="FFFFFF"/>
              </a:solidFill>
              <a:latin typeface="Adobe Caslon Pro"/>
              <a:cs typeface="Adobe Caslon Pro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24031" y="1484786"/>
            <a:ext cx="2564370" cy="50435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r>
              <a:rPr lang="hu-H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Fenntartói feladatok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856557" y="1484785"/>
            <a:ext cx="995363" cy="50435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buClr>
                <a:schemeClr val="accent3"/>
              </a:buClr>
            </a:pPr>
            <a:r>
              <a:rPr lang="hu-H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Klebelsberg Központ</a:t>
            </a:r>
          </a:p>
        </p:txBody>
      </p:sp>
      <p:sp>
        <p:nvSpPr>
          <p:cNvPr id="35" name="Téglalap 34"/>
          <p:cNvSpPr/>
          <p:nvPr/>
        </p:nvSpPr>
        <p:spPr>
          <a:xfrm>
            <a:off x="196014" y="2043113"/>
            <a:ext cx="2592387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Költségvetés tervezés </a:t>
            </a:r>
          </a:p>
        </p:txBody>
      </p:sp>
      <p:sp>
        <p:nvSpPr>
          <p:cNvPr id="36" name="Téglalap 35"/>
          <p:cNvSpPr/>
          <p:nvPr/>
        </p:nvSpPr>
        <p:spPr>
          <a:xfrm>
            <a:off x="196014" y="2349500"/>
            <a:ext cx="2592387" cy="2698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Munkáltatói jogkör gyakorlása</a:t>
            </a:r>
          </a:p>
        </p:txBody>
      </p:sp>
      <p:sp>
        <p:nvSpPr>
          <p:cNvPr id="37" name="Téglalap 36"/>
          <p:cNvSpPr/>
          <p:nvPr/>
        </p:nvSpPr>
        <p:spPr>
          <a:xfrm>
            <a:off x="196014" y="2655888"/>
            <a:ext cx="2592387" cy="2698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Gazdálkodás</a:t>
            </a:r>
          </a:p>
        </p:txBody>
      </p:sp>
      <p:sp>
        <p:nvSpPr>
          <p:cNvPr id="38" name="Téglalap 37"/>
          <p:cNvSpPr/>
          <p:nvPr/>
        </p:nvSpPr>
        <p:spPr>
          <a:xfrm>
            <a:off x="196014" y="2962275"/>
            <a:ext cx="2592387" cy="2698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Informatika</a:t>
            </a:r>
          </a:p>
        </p:txBody>
      </p:sp>
      <p:sp>
        <p:nvSpPr>
          <p:cNvPr id="39" name="Téglalap 38"/>
          <p:cNvSpPr/>
          <p:nvPr/>
        </p:nvSpPr>
        <p:spPr>
          <a:xfrm>
            <a:off x="196014" y="3268663"/>
            <a:ext cx="2592387" cy="2698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Létesítménygazdálkodás</a:t>
            </a:r>
          </a:p>
        </p:txBody>
      </p:sp>
      <p:sp>
        <p:nvSpPr>
          <p:cNvPr id="40" name="Téglalap 39"/>
          <p:cNvSpPr/>
          <p:nvPr/>
        </p:nvSpPr>
        <p:spPr>
          <a:xfrm>
            <a:off x="196014" y="3573463"/>
            <a:ext cx="2592387" cy="2698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Beszerzés</a:t>
            </a:r>
          </a:p>
        </p:txBody>
      </p:sp>
      <p:sp>
        <p:nvSpPr>
          <p:cNvPr id="41" name="Téglalap 40"/>
          <p:cNvSpPr/>
          <p:nvPr/>
        </p:nvSpPr>
        <p:spPr>
          <a:xfrm>
            <a:off x="196014" y="3879850"/>
            <a:ext cx="2592387" cy="2698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Személyügyi adminisztráció</a:t>
            </a:r>
          </a:p>
        </p:txBody>
      </p:sp>
      <p:sp>
        <p:nvSpPr>
          <p:cNvPr id="42" name="Téglalap 41"/>
          <p:cNvSpPr/>
          <p:nvPr/>
        </p:nvSpPr>
        <p:spPr>
          <a:xfrm>
            <a:off x="196014" y="4186238"/>
            <a:ext cx="2592387" cy="2698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Gazdasági adminisztráció</a:t>
            </a:r>
          </a:p>
        </p:txBody>
      </p:sp>
      <p:sp>
        <p:nvSpPr>
          <p:cNvPr id="43" name="Téglalap 42"/>
          <p:cNvSpPr/>
          <p:nvPr/>
        </p:nvSpPr>
        <p:spPr>
          <a:xfrm>
            <a:off x="196014" y="4492625"/>
            <a:ext cx="2592387" cy="2698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Ellenőrzés</a:t>
            </a:r>
          </a:p>
        </p:txBody>
      </p:sp>
      <p:sp>
        <p:nvSpPr>
          <p:cNvPr id="44" name="Téglalap 43"/>
          <p:cNvSpPr/>
          <p:nvPr/>
        </p:nvSpPr>
        <p:spPr>
          <a:xfrm>
            <a:off x="196014" y="4797425"/>
            <a:ext cx="2592387" cy="2698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Beruházások </a:t>
            </a:r>
          </a:p>
        </p:txBody>
      </p:sp>
      <p:sp>
        <p:nvSpPr>
          <p:cNvPr id="56" name="Téglalap 113"/>
          <p:cNvSpPr/>
          <p:nvPr/>
        </p:nvSpPr>
        <p:spPr>
          <a:xfrm>
            <a:off x="196014" y="5103813"/>
            <a:ext cx="2592387" cy="2698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Projektek </a:t>
            </a:r>
          </a:p>
        </p:txBody>
      </p:sp>
      <p:sp>
        <p:nvSpPr>
          <p:cNvPr id="59" name="Szövegdoboz 58"/>
          <p:cNvSpPr txBox="1"/>
          <p:nvPr/>
        </p:nvSpPr>
        <p:spPr>
          <a:xfrm>
            <a:off x="6263381" y="1475492"/>
            <a:ext cx="226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defRPr b="1" u="sng">
                <a:solidFill>
                  <a:srgbClr val="C00000"/>
                </a:solidFill>
              </a:defRPr>
            </a:lvl1pPr>
          </a:lstStyle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Klebelsberg Központ</a:t>
            </a:r>
          </a:p>
        </p:txBody>
      </p:sp>
      <p:sp>
        <p:nvSpPr>
          <p:cNvPr id="60" name="Szövegdoboz 59"/>
          <p:cNvSpPr txBox="1"/>
          <p:nvPr/>
        </p:nvSpPr>
        <p:spPr>
          <a:xfrm>
            <a:off x="6318030" y="2771636"/>
            <a:ext cx="222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defRPr/>
            </a:pPr>
            <a:r>
              <a:rPr lang="hu-H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Tankerületi Központ</a:t>
            </a:r>
          </a:p>
        </p:txBody>
      </p:sp>
      <p:sp>
        <p:nvSpPr>
          <p:cNvPr id="61" name="Szövegdoboz 60"/>
          <p:cNvSpPr txBox="1"/>
          <p:nvPr/>
        </p:nvSpPr>
        <p:spPr>
          <a:xfrm>
            <a:off x="5954768" y="1826821"/>
            <a:ext cx="2773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középirányító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tervezés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informatikai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háttér működtetője, fejlesztője</a:t>
            </a: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Szövegdoboz 61"/>
          <p:cNvSpPr txBox="1"/>
          <p:nvPr/>
        </p:nvSpPr>
        <p:spPr>
          <a:xfrm>
            <a:off x="6430176" y="3196133"/>
            <a:ext cx="2678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indent="-107950"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költségvetési szerv</a:t>
            </a:r>
          </a:p>
          <a:p>
            <a:pPr marL="107950" lvl="1" indent="-107950"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fenntartói feladatok </a:t>
            </a:r>
            <a:b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operatív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része</a:t>
            </a:r>
          </a:p>
          <a:p>
            <a:pPr marL="107950" indent="-107950"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gazdálkodás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beruházás,projektek</a:t>
            </a:r>
            <a:endParaRPr lang="hu-H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lvl="1" indent="-107950"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szakmai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fenntartói feladatok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Szövegdoboz 62"/>
          <p:cNvSpPr txBox="1"/>
          <p:nvPr/>
        </p:nvSpPr>
        <p:spPr>
          <a:xfrm>
            <a:off x="6325785" y="4581128"/>
            <a:ext cx="235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defRPr/>
            </a:pPr>
            <a:r>
              <a:rPr lang="hu-H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Köznevelési intézmény </a:t>
            </a:r>
          </a:p>
        </p:txBody>
      </p:sp>
      <p:sp>
        <p:nvSpPr>
          <p:cNvPr id="64" name="Szövegdoboz 63"/>
          <p:cNvSpPr txBox="1"/>
          <p:nvPr/>
        </p:nvSpPr>
        <p:spPr>
          <a:xfrm>
            <a:off x="6352468" y="5238750"/>
            <a:ext cx="27568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szakmai önállóság</a:t>
            </a:r>
          </a:p>
          <a:p>
            <a:pPr marL="285750" lvl="1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bizonyos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kiadástípusok </a:t>
            </a:r>
            <a:b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esetében gazdálkodó</a:t>
            </a:r>
            <a:b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értékű </a:t>
            </a: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beszerzések</a:t>
            </a:r>
          </a:p>
          <a:p>
            <a:pPr marL="285750" lvl="1" indent="-285750"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észleges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munkáltatói </a:t>
            </a: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jogkör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églalap 67"/>
          <p:cNvSpPr/>
          <p:nvPr/>
        </p:nvSpPr>
        <p:spPr>
          <a:xfrm>
            <a:off x="3923928" y="1484784"/>
            <a:ext cx="995363" cy="50435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buClr>
                <a:schemeClr val="accent3"/>
              </a:buClr>
            </a:pPr>
            <a:r>
              <a:rPr lang="hu-H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Tankerületi Központ</a:t>
            </a:r>
          </a:p>
        </p:txBody>
      </p:sp>
      <p:sp>
        <p:nvSpPr>
          <p:cNvPr id="71" name="Téglalap 70"/>
          <p:cNvSpPr/>
          <p:nvPr/>
        </p:nvSpPr>
        <p:spPr>
          <a:xfrm>
            <a:off x="4991299" y="1484786"/>
            <a:ext cx="995363" cy="50435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>
              <a:buClr>
                <a:schemeClr val="accent3"/>
              </a:buClr>
            </a:pPr>
            <a:r>
              <a:rPr lang="hu-H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</a:t>
            </a:r>
            <a:endParaRPr lang="hu-H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églalap 71"/>
          <p:cNvSpPr/>
          <p:nvPr/>
        </p:nvSpPr>
        <p:spPr>
          <a:xfrm>
            <a:off x="2856557" y="2043113"/>
            <a:ext cx="995363" cy="2714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73" name="Téglalap 72"/>
          <p:cNvSpPr/>
          <p:nvPr/>
        </p:nvSpPr>
        <p:spPr>
          <a:xfrm>
            <a:off x="2856557" y="2385218"/>
            <a:ext cx="995363" cy="2714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74" name="Téglalap 73"/>
          <p:cNvSpPr/>
          <p:nvPr/>
        </p:nvSpPr>
        <p:spPr>
          <a:xfrm>
            <a:off x="2856556" y="2691606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75" name="Téglalap 74"/>
          <p:cNvSpPr/>
          <p:nvPr/>
        </p:nvSpPr>
        <p:spPr>
          <a:xfrm>
            <a:off x="2856555" y="2960688"/>
            <a:ext cx="995363" cy="2714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76" name="Téglalap 75"/>
          <p:cNvSpPr/>
          <p:nvPr/>
        </p:nvSpPr>
        <p:spPr>
          <a:xfrm>
            <a:off x="2856554" y="3268663"/>
            <a:ext cx="995363" cy="271462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77" name="Téglalap 76"/>
          <p:cNvSpPr/>
          <p:nvPr/>
        </p:nvSpPr>
        <p:spPr>
          <a:xfrm>
            <a:off x="2856553" y="3571876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78" name="Téglalap 77"/>
          <p:cNvSpPr/>
          <p:nvPr/>
        </p:nvSpPr>
        <p:spPr>
          <a:xfrm>
            <a:off x="2856557" y="3879056"/>
            <a:ext cx="995363" cy="271462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79" name="Téglalap 78"/>
          <p:cNvSpPr/>
          <p:nvPr/>
        </p:nvSpPr>
        <p:spPr>
          <a:xfrm>
            <a:off x="2856557" y="4186238"/>
            <a:ext cx="995363" cy="271462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80" name="Téglalap 79"/>
          <p:cNvSpPr/>
          <p:nvPr/>
        </p:nvSpPr>
        <p:spPr>
          <a:xfrm>
            <a:off x="2856557" y="4492625"/>
            <a:ext cx="995363" cy="2714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81" name="Téglalap 80"/>
          <p:cNvSpPr/>
          <p:nvPr/>
        </p:nvSpPr>
        <p:spPr>
          <a:xfrm>
            <a:off x="2856552" y="4795838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82" name="Téglalap 81"/>
          <p:cNvSpPr/>
          <p:nvPr/>
        </p:nvSpPr>
        <p:spPr>
          <a:xfrm>
            <a:off x="2856551" y="5102226"/>
            <a:ext cx="995363" cy="2714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83" name="Téglalap 82"/>
          <p:cNvSpPr/>
          <p:nvPr/>
        </p:nvSpPr>
        <p:spPr>
          <a:xfrm>
            <a:off x="3923928" y="2043113"/>
            <a:ext cx="995363" cy="2714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84" name="Téglalap 83"/>
          <p:cNvSpPr/>
          <p:nvPr/>
        </p:nvSpPr>
        <p:spPr>
          <a:xfrm>
            <a:off x="3923928" y="2349500"/>
            <a:ext cx="995363" cy="2714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85" name="Téglalap 84"/>
          <p:cNvSpPr/>
          <p:nvPr/>
        </p:nvSpPr>
        <p:spPr>
          <a:xfrm>
            <a:off x="3923927" y="2655888"/>
            <a:ext cx="995363" cy="2714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86" name="Téglalap 85"/>
          <p:cNvSpPr/>
          <p:nvPr/>
        </p:nvSpPr>
        <p:spPr>
          <a:xfrm>
            <a:off x="3923926" y="2996406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87" name="Téglalap 86"/>
          <p:cNvSpPr/>
          <p:nvPr/>
        </p:nvSpPr>
        <p:spPr>
          <a:xfrm>
            <a:off x="3923925" y="3268663"/>
            <a:ext cx="995363" cy="2714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88" name="Téglalap 87"/>
          <p:cNvSpPr/>
          <p:nvPr/>
        </p:nvSpPr>
        <p:spPr>
          <a:xfrm>
            <a:off x="3923924" y="3571876"/>
            <a:ext cx="995363" cy="2714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89" name="Téglalap 88"/>
          <p:cNvSpPr/>
          <p:nvPr/>
        </p:nvSpPr>
        <p:spPr>
          <a:xfrm>
            <a:off x="3923928" y="3879056"/>
            <a:ext cx="995363" cy="2714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90" name="Téglalap 89"/>
          <p:cNvSpPr/>
          <p:nvPr/>
        </p:nvSpPr>
        <p:spPr>
          <a:xfrm>
            <a:off x="3923928" y="4186238"/>
            <a:ext cx="995363" cy="2714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91" name="Téglalap 90"/>
          <p:cNvSpPr/>
          <p:nvPr/>
        </p:nvSpPr>
        <p:spPr>
          <a:xfrm>
            <a:off x="3923928" y="4492625"/>
            <a:ext cx="995363" cy="2714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92" name="Téglalap 91"/>
          <p:cNvSpPr/>
          <p:nvPr/>
        </p:nvSpPr>
        <p:spPr>
          <a:xfrm>
            <a:off x="3923923" y="4795838"/>
            <a:ext cx="995363" cy="2714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93" name="Téglalap 92"/>
          <p:cNvSpPr/>
          <p:nvPr/>
        </p:nvSpPr>
        <p:spPr>
          <a:xfrm>
            <a:off x="3923922" y="5102226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94" name="Téglalap 93"/>
          <p:cNvSpPr/>
          <p:nvPr/>
        </p:nvSpPr>
        <p:spPr>
          <a:xfrm>
            <a:off x="4991298" y="2078831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95" name="Téglalap 94"/>
          <p:cNvSpPr/>
          <p:nvPr/>
        </p:nvSpPr>
        <p:spPr>
          <a:xfrm>
            <a:off x="4991298" y="2385218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96" name="Téglalap 95"/>
          <p:cNvSpPr/>
          <p:nvPr/>
        </p:nvSpPr>
        <p:spPr>
          <a:xfrm>
            <a:off x="4991297" y="2691606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97" name="Téglalap 96"/>
          <p:cNvSpPr/>
          <p:nvPr/>
        </p:nvSpPr>
        <p:spPr>
          <a:xfrm>
            <a:off x="4991296" y="2960688"/>
            <a:ext cx="995363" cy="271462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98" name="Téglalap 97"/>
          <p:cNvSpPr/>
          <p:nvPr/>
        </p:nvSpPr>
        <p:spPr>
          <a:xfrm>
            <a:off x="4991295" y="3304381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99" name="Téglalap 98"/>
          <p:cNvSpPr/>
          <p:nvPr/>
        </p:nvSpPr>
        <p:spPr>
          <a:xfrm>
            <a:off x="4991294" y="3607594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100" name="Téglalap 99"/>
          <p:cNvSpPr/>
          <p:nvPr/>
        </p:nvSpPr>
        <p:spPr>
          <a:xfrm>
            <a:off x="4991298" y="3879056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101" name="Téglalap 100"/>
          <p:cNvSpPr/>
          <p:nvPr/>
        </p:nvSpPr>
        <p:spPr>
          <a:xfrm>
            <a:off x="4991298" y="4186238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102" name="Téglalap 101"/>
          <p:cNvSpPr/>
          <p:nvPr/>
        </p:nvSpPr>
        <p:spPr>
          <a:xfrm>
            <a:off x="4991298" y="4492625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103" name="Téglalap 102"/>
          <p:cNvSpPr/>
          <p:nvPr/>
        </p:nvSpPr>
        <p:spPr>
          <a:xfrm>
            <a:off x="4991293" y="4795838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104" name="Téglalap 103"/>
          <p:cNvSpPr/>
          <p:nvPr/>
        </p:nvSpPr>
        <p:spPr>
          <a:xfrm>
            <a:off x="4991292" y="5102226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accent3"/>
              </a:buClr>
              <a:defRPr/>
            </a:pPr>
            <a:endParaRPr lang="hu-HU" sz="1400" b="1" dirty="0"/>
          </a:p>
        </p:txBody>
      </p:sp>
      <p:sp>
        <p:nvSpPr>
          <p:cNvPr id="105" name="Téglalap 104"/>
          <p:cNvSpPr/>
          <p:nvPr/>
        </p:nvSpPr>
        <p:spPr>
          <a:xfrm>
            <a:off x="4523705" y="5918241"/>
            <a:ext cx="995363" cy="271462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3"/>
              </a:buClr>
              <a:defRPr/>
            </a:pPr>
            <a:r>
              <a:rPr lang="hu-H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Nincsen</a:t>
            </a:r>
            <a:endParaRPr lang="hu-H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églalap 105"/>
          <p:cNvSpPr/>
          <p:nvPr/>
        </p:nvSpPr>
        <p:spPr>
          <a:xfrm>
            <a:off x="3203848" y="5918241"/>
            <a:ext cx="995363" cy="271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chemeClr val="accent3"/>
              </a:buClr>
              <a:defRPr/>
            </a:pPr>
            <a:r>
              <a:rPr lang="hu-H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Másodlagos</a:t>
            </a:r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églalap 106"/>
          <p:cNvSpPr/>
          <p:nvPr/>
        </p:nvSpPr>
        <p:spPr>
          <a:xfrm>
            <a:off x="1865008" y="5918241"/>
            <a:ext cx="995363" cy="2714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3"/>
              </a:buClr>
              <a:defRPr/>
            </a:pPr>
            <a:r>
              <a:rPr lang="hu-H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Elsődleges</a:t>
            </a:r>
            <a:endParaRPr lang="hu-H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Szervezeti modell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5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Előzmények</a:t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1572304"/>
              </p:ext>
            </p:extLst>
          </p:nvPr>
        </p:nvGraphicFramePr>
        <p:xfrm>
          <a:off x="467544" y="9807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652749392"/>
              </p:ext>
            </p:extLst>
          </p:nvPr>
        </p:nvGraphicFramePr>
        <p:xfrm>
          <a:off x="683568" y="2780928"/>
          <a:ext cx="73684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457317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94878" y="3614705"/>
            <a:ext cx="8529637" cy="25225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2700" dirty="0"/>
              <a:t/>
            </a:r>
            <a:br>
              <a:rPr lang="hu-HU" sz="2700" dirty="0"/>
            </a:br>
            <a:r>
              <a:rPr lang="hu-HU" sz="2700" i="1" dirty="0"/>
              <a:t/>
            </a:r>
            <a:br>
              <a:rPr lang="hu-HU" sz="2700" i="1" dirty="0"/>
            </a:br>
            <a:endParaRPr lang="hu-HU" sz="2700" dirty="0">
              <a:solidFill>
                <a:srgbClr val="FF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99792" y="4148286"/>
            <a:ext cx="3970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3200" dirty="0" smtClean="0">
                <a:solidFill>
                  <a:prstClr val="black"/>
                </a:solidFill>
                <a:latin typeface="+mj-lt"/>
              </a:rPr>
              <a:t>Köszönöm a figyelmet!</a:t>
            </a:r>
            <a:endParaRPr lang="hu-HU" altLang="hu-HU" sz="3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6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86700" cy="1325563"/>
          </a:xfrm>
        </p:spPr>
        <p:txBody>
          <a:bodyPr/>
          <a:lstStyle/>
          <a:p>
            <a:r>
              <a:rPr lang="hu-HU" sz="3600" dirty="0"/>
              <a:t>Tankönyvellátás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1256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hu-HU" sz="1900" b="1" dirty="0" smtClean="0">
                <a:latin typeface="+mj-lt"/>
              </a:rPr>
              <a:t>2. Változás </a:t>
            </a:r>
            <a:r>
              <a:rPr lang="hu-HU" sz="1900" b="1" dirty="0">
                <a:latin typeface="+mj-lt"/>
              </a:rPr>
              <a:t>az 1. és 2. évfolyamos tanulók tankönyvellátásában</a:t>
            </a:r>
          </a:p>
          <a:p>
            <a:pPr marL="0" lvl="1" indent="0">
              <a:buNone/>
            </a:pPr>
            <a:r>
              <a:rPr lang="hu-HU" sz="1900" dirty="0" smtClean="0">
                <a:latin typeface="+mj-lt"/>
              </a:rPr>
              <a:t>2017/2018. </a:t>
            </a:r>
            <a:r>
              <a:rPr lang="hu-HU" sz="1900" dirty="0">
                <a:latin typeface="+mj-lt"/>
              </a:rPr>
              <a:t>tanévtől megszűnik az </a:t>
            </a:r>
            <a:r>
              <a:rPr lang="hu-HU" sz="1900" dirty="0" smtClean="0">
                <a:latin typeface="+mj-lt"/>
              </a:rPr>
              <a:t>1‒2</a:t>
            </a:r>
            <a:r>
              <a:rPr lang="hu-HU" sz="1900" dirty="0">
                <a:latin typeface="+mj-lt"/>
              </a:rPr>
              <a:t>. évfolyamon a tartós tankönyvek használata:</a:t>
            </a:r>
          </a:p>
          <a:p>
            <a:pPr marL="538163" lvl="2" indent="-192088"/>
            <a:r>
              <a:rPr lang="hu-HU" sz="1900" dirty="0" smtClean="0">
                <a:latin typeface="+mj-lt"/>
              </a:rPr>
              <a:t>minden </a:t>
            </a:r>
            <a:r>
              <a:rPr lang="hu-HU" sz="1900" dirty="0">
                <a:latin typeface="+mj-lt"/>
              </a:rPr>
              <a:t>1. és 2. évfolyamos tanuló új tankönyvet </a:t>
            </a:r>
            <a:r>
              <a:rPr lang="hu-HU" sz="1900" dirty="0" smtClean="0">
                <a:latin typeface="+mj-lt"/>
              </a:rPr>
              <a:t>kap;</a:t>
            </a:r>
            <a:endParaRPr lang="hu-HU" sz="1900" dirty="0">
              <a:latin typeface="+mj-lt"/>
            </a:endParaRPr>
          </a:p>
          <a:p>
            <a:pPr marL="538163" lvl="2" indent="-192088"/>
            <a:r>
              <a:rPr lang="hu-HU" sz="1900" dirty="0">
                <a:latin typeface="+mj-lt"/>
              </a:rPr>
              <a:t>tankönyveiket nem kell az iskolai könyvtárba bevételezni, </a:t>
            </a:r>
            <a:r>
              <a:rPr lang="hu-HU" sz="1900" dirty="0" smtClean="0">
                <a:latin typeface="+mj-lt"/>
              </a:rPr>
              <a:t>és</a:t>
            </a:r>
          </a:p>
          <a:p>
            <a:pPr marL="538163" lvl="2" indent="-192088"/>
            <a:r>
              <a:rPr lang="hu-HU" sz="1900" dirty="0" smtClean="0">
                <a:latin typeface="+mj-lt"/>
              </a:rPr>
              <a:t>nem </a:t>
            </a:r>
            <a:r>
              <a:rPr lang="hu-HU" sz="1900" dirty="0">
                <a:latin typeface="+mj-lt"/>
              </a:rPr>
              <a:t>kell azokat év végén visszaadni az iskolának</a:t>
            </a:r>
            <a:r>
              <a:rPr lang="hu-HU" sz="1900" dirty="0" smtClean="0">
                <a:latin typeface="+mj-lt"/>
              </a:rPr>
              <a:t>.</a:t>
            </a:r>
          </a:p>
          <a:p>
            <a:pPr marL="346075" lvl="2" indent="0">
              <a:buNone/>
            </a:pPr>
            <a:endParaRPr lang="hu-HU" sz="1900" dirty="0" smtClean="0">
              <a:latin typeface="+mj-lt"/>
            </a:endParaRPr>
          </a:p>
          <a:p>
            <a:pPr marL="0" lvl="3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900" b="1" dirty="0" smtClean="0">
                <a:latin typeface="+mj-lt"/>
              </a:rPr>
              <a:t>3. A tankönyvtámogatás összege</a:t>
            </a:r>
          </a:p>
          <a:p>
            <a:pPr marL="0" lvl="3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900" dirty="0" smtClean="0">
                <a:latin typeface="+mj-lt"/>
              </a:rPr>
              <a:t>Az ingyenes tankönyvellátáshoz szükséges </a:t>
            </a:r>
            <a:r>
              <a:rPr lang="hu-HU" sz="1900" dirty="0">
                <a:latin typeface="+mj-lt"/>
              </a:rPr>
              <a:t>többletforrást </a:t>
            </a:r>
            <a:r>
              <a:rPr lang="hu-HU" sz="1900" dirty="0" smtClean="0">
                <a:latin typeface="+mj-lt"/>
              </a:rPr>
              <a:t>az </a:t>
            </a:r>
            <a:r>
              <a:rPr lang="hu-HU" sz="1900" dirty="0">
                <a:latin typeface="+mj-lt"/>
              </a:rPr>
              <a:t>állami </a:t>
            </a:r>
            <a:r>
              <a:rPr lang="hu-HU" sz="1900" dirty="0" smtClean="0">
                <a:latin typeface="+mj-lt"/>
              </a:rPr>
              <a:t>fenntartású iskolák </a:t>
            </a:r>
            <a:r>
              <a:rPr lang="hu-HU" sz="1900" dirty="0">
                <a:latin typeface="+mj-lt"/>
              </a:rPr>
              <a:t>esetében a fenntartók </a:t>
            </a:r>
            <a:r>
              <a:rPr lang="hu-HU" sz="1900" dirty="0" smtClean="0">
                <a:latin typeface="+mj-lt"/>
              </a:rPr>
              <a:t>költségvetésében, egyéb fenntartású iskolák esetében a költségvetési törvényben meghatározottak alapján biztosítja az állam a fenntartók részére. </a:t>
            </a:r>
          </a:p>
          <a:p>
            <a:pPr marL="0" lvl="3" indent="0" algn="just">
              <a:buNone/>
            </a:pPr>
            <a:endParaRPr lang="hu-HU" sz="1900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6184067"/>
              </p:ext>
            </p:extLst>
          </p:nvPr>
        </p:nvGraphicFramePr>
        <p:xfrm>
          <a:off x="683568" y="4869160"/>
          <a:ext cx="7863663" cy="1512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5195"/>
                <a:gridCol w="1246802"/>
                <a:gridCol w="1332384"/>
                <a:gridCol w="1332384"/>
                <a:gridCol w="1207931"/>
                <a:gridCol w="1598967"/>
              </a:tblGrid>
              <a:tr h="57984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u-HU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 költségvetésből tankönyvtámogatásra fordított </a:t>
                      </a:r>
                      <a:r>
                        <a:rPr lang="hu-H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összeg</a:t>
                      </a:r>
                      <a:r>
                        <a:rPr lang="hu-H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(2013-2017)</a:t>
                      </a:r>
                      <a:endParaRPr lang="hu-H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2177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év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+mj-lt"/>
                        </a:rPr>
                        <a:t>2013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+mj-lt"/>
                        </a:rPr>
                        <a:t>2014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+mj-lt"/>
                        </a:rPr>
                        <a:t>2015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  <a:latin typeface="+mj-lt"/>
                        </a:rPr>
                        <a:t>2016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effectLst/>
                          <a:latin typeface="+mj-lt"/>
                        </a:rPr>
                        <a:t>2017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2177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költség </a:t>
                      </a:r>
                      <a:r>
                        <a:rPr lang="hu-H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(forint)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>
                          <a:effectLst/>
                          <a:latin typeface="+mj-lt"/>
                        </a:rPr>
                        <a:t>   7 756 308 182    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>
                          <a:effectLst/>
                          <a:latin typeface="+mj-lt"/>
                        </a:rPr>
                        <a:t>   7 006 643 900    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>
                          <a:effectLst/>
                          <a:latin typeface="+mj-lt"/>
                        </a:rPr>
                        <a:t>   6 544 575 006    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u="none" strike="noStrike" dirty="0">
                          <a:effectLst/>
                          <a:latin typeface="+mj-lt"/>
                        </a:rPr>
                        <a:t>   7 325 810 813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600" u="none" strike="noStrike" dirty="0">
                          <a:effectLst/>
                          <a:latin typeface="+mj-lt"/>
                        </a:rPr>
                        <a:t>   </a:t>
                      </a:r>
                      <a:r>
                        <a:rPr lang="hu-HU" sz="1600" b="1" u="none" strike="noStrike" dirty="0" smtClean="0">
                          <a:effectLst/>
                          <a:latin typeface="+mj-lt"/>
                        </a:rPr>
                        <a:t>12 134 000 </a:t>
                      </a:r>
                      <a:r>
                        <a:rPr lang="hu-HU" sz="1600" b="1" u="none" strike="noStrike" dirty="0" err="1" smtClean="0">
                          <a:effectLst/>
                          <a:latin typeface="+mj-lt"/>
                        </a:rPr>
                        <a:t>000</a:t>
                      </a:r>
                      <a:r>
                        <a:rPr lang="hu-HU" sz="1600" b="1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600" u="none" strike="noStrike" dirty="0" smtClean="0">
                          <a:effectLst/>
                          <a:latin typeface="+mj-lt"/>
                        </a:rPr>
                        <a:t>*   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8877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hu-H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Végleges adat 2017. október 1-jén</a:t>
                      </a:r>
                      <a:endParaRPr lang="hu-HU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30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1256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 smtClean="0">
                <a:latin typeface="+mj-lt"/>
              </a:rPr>
              <a:t>Jelenleg 1 365 db EKE </a:t>
            </a:r>
            <a:r>
              <a:rPr lang="hu-HU" sz="2000" b="1" dirty="0">
                <a:latin typeface="+mj-lt"/>
              </a:rPr>
              <a:t>OFI-s </a:t>
            </a:r>
            <a:r>
              <a:rPr lang="hu-HU" sz="2000" b="1" dirty="0" smtClean="0">
                <a:latin typeface="+mj-lt"/>
              </a:rPr>
              <a:t>tankönyv szerepel a tankönyvjegyzéken.</a:t>
            </a:r>
          </a:p>
          <a:p>
            <a:pPr marL="0" indent="0">
              <a:buNone/>
            </a:pPr>
            <a:endParaRPr lang="hu-HU" sz="2000" b="1" dirty="0" smtClean="0">
              <a:latin typeface="+mj-lt"/>
            </a:endParaRPr>
          </a:p>
          <a:p>
            <a:pPr marL="7937" indent="0">
              <a:buNone/>
              <a:tabLst>
                <a:tab pos="179388" algn="l"/>
              </a:tabLst>
            </a:pPr>
            <a:r>
              <a:rPr lang="hu-HU" sz="2000" b="1" dirty="0" smtClean="0">
                <a:latin typeface="+mj-lt"/>
              </a:rPr>
              <a:t>Újgenerációs tankönyvek: </a:t>
            </a:r>
          </a:p>
          <a:p>
            <a:pPr marL="4579937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000" dirty="0">
              <a:latin typeface="+mj-lt"/>
            </a:endParaRPr>
          </a:p>
          <a:p>
            <a:pPr marL="4572000" indent="-271463" algn="just">
              <a:lnSpc>
                <a:spcPct val="100000"/>
              </a:lnSpc>
              <a:spcBef>
                <a:spcPts val="740"/>
              </a:spcBef>
              <a:buFont typeface="Calibri" panose="020F0502020204030204" pitchFamily="34" charset="0"/>
              <a:buChar char="‒"/>
            </a:pPr>
            <a:r>
              <a:rPr lang="hu-HU" sz="2000" dirty="0" smtClean="0">
                <a:latin typeface="+mj-lt"/>
              </a:rPr>
              <a:t>összesen </a:t>
            </a:r>
            <a:r>
              <a:rPr lang="hu-HU" sz="2000" dirty="0">
                <a:latin typeface="+mj-lt"/>
              </a:rPr>
              <a:t>177 </a:t>
            </a:r>
            <a:r>
              <a:rPr lang="hu-HU" sz="2000" dirty="0" smtClean="0">
                <a:latin typeface="+mj-lt"/>
              </a:rPr>
              <a:t>újgenerációs nyomtatott taneszköz készült;</a:t>
            </a:r>
          </a:p>
          <a:p>
            <a:pPr marL="4572000" indent="-271463" algn="just">
              <a:lnSpc>
                <a:spcPct val="100000"/>
              </a:lnSpc>
              <a:spcBef>
                <a:spcPts val="740"/>
              </a:spcBef>
              <a:buFont typeface="Calibri" panose="020F0502020204030204" pitchFamily="34" charset="0"/>
              <a:buChar char="‒"/>
            </a:pPr>
            <a:r>
              <a:rPr lang="hu-HU" sz="2000" dirty="0" smtClean="0">
                <a:latin typeface="+mj-lt"/>
              </a:rPr>
              <a:t>a fejlesztésben </a:t>
            </a:r>
            <a:r>
              <a:rPr lang="hu-HU" sz="2000" dirty="0">
                <a:latin typeface="+mj-lt"/>
              </a:rPr>
              <a:t>660 </a:t>
            </a:r>
            <a:r>
              <a:rPr lang="hu-HU" sz="2000" dirty="0" smtClean="0">
                <a:latin typeface="+mj-lt"/>
              </a:rPr>
              <a:t>pedagógus működött közre.</a:t>
            </a:r>
            <a:endParaRPr lang="hu-HU" sz="2000" dirty="0">
              <a:latin typeface="+mj-lt"/>
            </a:endParaRPr>
          </a:p>
          <a:p>
            <a:pPr marL="4305300" indent="-169863">
              <a:buNone/>
            </a:pPr>
            <a:endParaRPr lang="hu-HU" sz="2000" b="1" dirty="0">
              <a:latin typeface="+mj-lt"/>
            </a:endParaRPr>
          </a:p>
          <a:p>
            <a:pPr marL="4305300" indent="-169863">
              <a:buNone/>
            </a:pPr>
            <a:endParaRPr lang="hu-HU" sz="2000" b="1" dirty="0" smtClean="0">
              <a:latin typeface="+mj-lt"/>
            </a:endParaRPr>
          </a:p>
          <a:p>
            <a:pPr marL="93662" indent="0">
              <a:buNone/>
            </a:pPr>
            <a:endParaRPr lang="hu-HU" sz="2000" b="1" dirty="0" smtClean="0">
              <a:latin typeface="+mj-lt"/>
            </a:endParaRPr>
          </a:p>
          <a:p>
            <a:pPr marL="93662" indent="0">
              <a:buNone/>
            </a:pPr>
            <a:r>
              <a:rPr lang="hu-HU" sz="2000" b="1" dirty="0" smtClean="0">
                <a:latin typeface="+mj-lt"/>
              </a:rPr>
              <a:t>A 2018–2020 </a:t>
            </a:r>
            <a:r>
              <a:rPr lang="hu-HU" sz="2000" b="1" dirty="0">
                <a:latin typeface="+mj-lt"/>
              </a:rPr>
              <a:t>közötti </a:t>
            </a:r>
            <a:r>
              <a:rPr lang="hu-HU" sz="2000" b="1" dirty="0" smtClean="0">
                <a:latin typeface="+mj-lt"/>
              </a:rPr>
              <a:t>időszak célkitűzései: </a:t>
            </a:r>
          </a:p>
          <a:p>
            <a:pPr marL="536575" indent="-169863">
              <a:buFont typeface="Calibri Light" panose="020F0302020204030204" pitchFamily="34" charset="0"/>
              <a:buChar char="‒"/>
            </a:pPr>
            <a:r>
              <a:rPr lang="hu-HU" sz="2000" dirty="0" smtClean="0">
                <a:latin typeface="+mj-lt"/>
              </a:rPr>
              <a:t>új tankönyvek a sajátos nevelési igényű és a nemzetiségi tanulók részére;</a:t>
            </a:r>
          </a:p>
          <a:p>
            <a:pPr marL="536575" indent="-169863">
              <a:buFont typeface="Calibri Light" panose="020F0302020204030204" pitchFamily="34" charset="0"/>
              <a:buChar char="‒"/>
            </a:pPr>
            <a:r>
              <a:rPr lang="hu-HU" sz="2000" dirty="0" smtClean="0">
                <a:latin typeface="+mj-lt"/>
              </a:rPr>
              <a:t>új digitális tananyagok fejlesztése.</a:t>
            </a:r>
            <a:endParaRPr lang="hu-HU" sz="2000" dirty="0">
              <a:latin typeface="+mj-lt"/>
            </a:endParaRPr>
          </a:p>
          <a:p>
            <a:endParaRPr lang="hu-HU" sz="2000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366" y="265803"/>
            <a:ext cx="7886700" cy="1325563"/>
          </a:xfrm>
        </p:spPr>
        <p:txBody>
          <a:bodyPr>
            <a:normAutofit/>
          </a:bodyPr>
          <a:lstStyle/>
          <a:p>
            <a:pPr lvl="0"/>
            <a:r>
              <a:rPr lang="hu-HU" sz="3600" dirty="0" smtClean="0"/>
              <a:t>A tankönyvfejlesztés</a:t>
            </a:r>
            <a:endParaRPr lang="hu-HU" sz="3600" dirty="0"/>
          </a:p>
        </p:txBody>
      </p:sp>
      <p:pic>
        <p:nvPicPr>
          <p:cNvPr id="8" name="Picture 6" descr="http://tankonyvkatalogus.hu/images/cover/FI-505040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5273">
            <a:off x="2893648" y="2533200"/>
            <a:ext cx="1580600" cy="210746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ankonyvkatalogus.hu/images/cover/FI-504011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638">
            <a:off x="1647555" y="2568001"/>
            <a:ext cx="1562154" cy="207250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ankonyvkatalogus.hu/images/cover/FI-5050508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4448">
            <a:off x="465055" y="2558998"/>
            <a:ext cx="1537481" cy="224430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50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86700" cy="1325563"/>
          </a:xfrm>
        </p:spPr>
        <p:txBody>
          <a:bodyPr/>
          <a:lstStyle/>
          <a:p>
            <a:r>
              <a:rPr lang="hu-HU" dirty="0" smtClean="0"/>
              <a:t>A taneszközök fejlesztése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0692334"/>
              </p:ext>
            </p:extLst>
          </p:nvPr>
        </p:nvGraphicFramePr>
        <p:xfrm>
          <a:off x="296118" y="1340768"/>
          <a:ext cx="5788049" cy="256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483901"/>
              </p:ext>
            </p:extLst>
          </p:nvPr>
        </p:nvGraphicFramePr>
        <p:xfrm>
          <a:off x="329828" y="4082899"/>
          <a:ext cx="5754340" cy="224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6300192" y="1586211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prstClr val="black"/>
                </a:solidFill>
              </a:rPr>
              <a:t>Összesen 894 taneszköz hosszabbítása, átdolgozása illetve fejlesztése történik meg a következő három évben.</a:t>
            </a:r>
            <a:endParaRPr lang="hu-H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7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9658"/>
          </a:xfrm>
        </p:spPr>
        <p:txBody>
          <a:bodyPr/>
          <a:lstStyle/>
          <a:p>
            <a:r>
              <a:rPr lang="hu-HU" dirty="0" smtClean="0"/>
              <a:t>A kötelező óvodáztatás hatása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525658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600" b="1" dirty="0"/>
              <a:t>2015. szeptember 1-jétől került bevezetésre </a:t>
            </a:r>
            <a:r>
              <a:rPr lang="hu-HU" sz="1600" b="1" dirty="0" smtClean="0"/>
              <a:t> a </a:t>
            </a:r>
            <a:r>
              <a:rPr lang="hu-HU" sz="1600" b="1" dirty="0"/>
              <a:t>három </a:t>
            </a:r>
            <a:r>
              <a:rPr lang="hu-HU" sz="1600" b="1" dirty="0" smtClean="0"/>
              <a:t>éves </a:t>
            </a:r>
            <a:r>
              <a:rPr lang="hu-HU" sz="1600" b="1" dirty="0"/>
              <a:t>kortól </a:t>
            </a:r>
            <a:r>
              <a:rPr lang="hu-HU" sz="1600" b="1" dirty="0" smtClean="0"/>
              <a:t>kötelező óvodakötelezettség.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600" dirty="0" smtClean="0"/>
              <a:t>A </a:t>
            </a:r>
            <a:r>
              <a:rPr lang="hu-HU" sz="1600" dirty="0"/>
              <a:t>megtett intézkedések </a:t>
            </a:r>
            <a:r>
              <a:rPr lang="hu-HU" sz="1600" dirty="0" smtClean="0"/>
              <a:t>megalapozták </a:t>
            </a:r>
            <a:r>
              <a:rPr lang="hu-HU" sz="1600" dirty="0"/>
              <a:t>azokat a feltételeket: </a:t>
            </a:r>
          </a:p>
          <a:p>
            <a:pPr marL="0" lvl="1" algn="just">
              <a:lnSpc>
                <a:spcPct val="110000"/>
              </a:lnSpc>
              <a:spcBef>
                <a:spcPts val="0"/>
              </a:spcBef>
            </a:pPr>
            <a:r>
              <a:rPr lang="hu-HU" sz="1600" dirty="0"/>
              <a:t>amelyekkel a gyermekek már a korai éveiktől azonos eséllyel és hozzáféréssel kezdhetik meg az intézményes keretek között biztosított nevelést, </a:t>
            </a:r>
            <a:endParaRPr lang="hu-HU" sz="1600" dirty="0" smtClean="0"/>
          </a:p>
          <a:p>
            <a:pPr marL="0" lvl="1" algn="just">
              <a:lnSpc>
                <a:spcPct val="110000"/>
              </a:lnSpc>
              <a:spcBef>
                <a:spcPts val="0"/>
              </a:spcBef>
            </a:pPr>
            <a:r>
              <a:rPr lang="hu-HU" sz="1600" dirty="0" smtClean="0"/>
              <a:t>időben </a:t>
            </a:r>
            <a:r>
              <a:rPr lang="hu-HU" sz="1600" dirty="0"/>
              <a:t>felfedezhetővé válhassanak a későbbi tanulási nehézségek, a korai beavatkozások, hátrányok csökkentésének szükségessége, </a:t>
            </a:r>
          </a:p>
          <a:p>
            <a:pPr marL="0" lvl="1" algn="just">
              <a:lnSpc>
                <a:spcPct val="110000"/>
              </a:lnSpc>
              <a:spcBef>
                <a:spcPts val="0"/>
              </a:spcBef>
            </a:pPr>
            <a:r>
              <a:rPr lang="hu-HU" sz="1600" dirty="0" smtClean="0"/>
              <a:t>megkezdődhessen </a:t>
            </a:r>
            <a:r>
              <a:rPr lang="hu-HU" sz="1600" dirty="0"/>
              <a:t>a tehetségek korai kibontakoztatása és mindezek </a:t>
            </a:r>
            <a:r>
              <a:rPr lang="hu-HU" sz="1600" dirty="0" smtClean="0"/>
              <a:t>hatására eredményesebbé </a:t>
            </a:r>
            <a:r>
              <a:rPr lang="hu-HU" sz="1600" dirty="0"/>
              <a:t>váljon az iskolai évek megkezdése, </a:t>
            </a:r>
            <a:r>
              <a:rPr lang="hu-HU" sz="1600" dirty="0" smtClean="0"/>
              <a:t>a </a:t>
            </a:r>
            <a:r>
              <a:rPr lang="hu-HU" sz="1600" dirty="0"/>
              <a:t>korai iskolaelhagyás arányának </a:t>
            </a:r>
            <a:r>
              <a:rPr lang="hu-HU" sz="1600" dirty="0" smtClean="0"/>
              <a:t>csökkentése.</a:t>
            </a:r>
          </a:p>
          <a:p>
            <a:pPr marL="0" lvl="1">
              <a:lnSpc>
                <a:spcPct val="110000"/>
              </a:lnSpc>
              <a:spcBef>
                <a:spcPts val="0"/>
              </a:spcBef>
            </a:pPr>
            <a:r>
              <a:rPr lang="hu-HU" sz="1600" dirty="0" smtClean="0"/>
              <a:t>EU 2020: a 4 éves gyermekek részvételi aránya az óvodai nevelésben érje el a 95%-ot! </a:t>
            </a:r>
          </a:p>
          <a:p>
            <a:pPr marL="0" lvl="1">
              <a:lnSpc>
                <a:spcPct val="110000"/>
              </a:lnSpc>
              <a:spcBef>
                <a:spcPts val="0"/>
              </a:spcBef>
            </a:pPr>
            <a:r>
              <a:rPr lang="hu-HU" sz="1600" dirty="0" smtClean="0"/>
              <a:t>A 2016/2017. nevelési évben a 4 évesek óvodai részvételi aránya Magyarországon: 95,2 %.</a:t>
            </a:r>
          </a:p>
          <a:p>
            <a:pPr lvl="1"/>
            <a:endParaRPr lang="hu-HU" sz="1600" dirty="0" smtClean="0">
              <a:solidFill>
                <a:srgbClr val="FF0000"/>
              </a:solidFill>
            </a:endParaRPr>
          </a:p>
          <a:p>
            <a:pPr lvl="1"/>
            <a:endParaRPr lang="hu-HU" sz="2400" dirty="0" smtClean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hu-HU" sz="2400" b="1" dirty="0">
                <a:solidFill>
                  <a:srgbClr val="FFFFFF"/>
                </a:solidFill>
              </a:rPr>
              <a:t>2010/2011</a:t>
            </a:r>
            <a:endParaRPr lang="hu-HU" sz="2800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hu-HU" sz="2400" b="1" dirty="0" smtClean="0">
                <a:solidFill>
                  <a:srgbClr val="FFFFFF"/>
                </a:solidFill>
              </a:rPr>
              <a:t>2016/2017</a:t>
            </a:r>
            <a:endParaRPr lang="hu-HU" sz="2800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hu-HU" sz="2400" b="1" dirty="0">
                <a:solidFill>
                  <a:srgbClr val="FFFFFF"/>
                </a:solidFill>
              </a:rPr>
              <a:t>Változás 2010-2016 között</a:t>
            </a:r>
            <a:endParaRPr lang="hu-HU" sz="2800" dirty="0">
              <a:latin typeface="Arial"/>
            </a:endParaRPr>
          </a:p>
          <a:p>
            <a:pPr lvl="1"/>
            <a:endParaRPr lang="hu-HU" sz="1500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1742246"/>
              </p:ext>
            </p:extLst>
          </p:nvPr>
        </p:nvGraphicFramePr>
        <p:xfrm>
          <a:off x="611560" y="3961168"/>
          <a:ext cx="7992887" cy="216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357"/>
                <a:gridCol w="1708967"/>
                <a:gridCol w="1737585"/>
                <a:gridCol w="2171978"/>
              </a:tblGrid>
              <a:tr h="399074">
                <a:tc>
                  <a:txBody>
                    <a:bodyPr/>
                    <a:lstStyle/>
                    <a:p>
                      <a:endParaRPr lang="hu-H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</a:rPr>
                        <a:t>2010/2011</a:t>
                      </a:r>
                      <a:endParaRPr lang="hu-H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</a:rPr>
                        <a:t>2016/2017</a:t>
                      </a:r>
                      <a:endParaRPr lang="hu-H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>
                          <a:latin typeface="+mj-lt"/>
                        </a:rPr>
                        <a:t>Változás 2010-2016</a:t>
                      </a:r>
                      <a:r>
                        <a:rPr lang="hu-HU" sz="1400" baseline="0" dirty="0" smtClean="0">
                          <a:latin typeface="+mj-lt"/>
                        </a:rPr>
                        <a:t> között</a:t>
                      </a:r>
                      <a:endParaRPr lang="hu-HU" sz="1400" dirty="0">
                        <a:latin typeface="+mj-lt"/>
                      </a:endParaRPr>
                    </a:p>
                  </a:txBody>
                  <a:tcPr/>
                </a:tc>
              </a:tr>
              <a:tr h="306691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+mj-lt"/>
                        </a:rPr>
                        <a:t>Óvodai férőhelyek száma</a:t>
                      </a:r>
                      <a:endParaRPr lang="hu-H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latin typeface="+mj-lt"/>
                        </a:rPr>
                        <a:t>370 136</a:t>
                      </a:r>
                      <a:endParaRPr lang="hu-H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latin typeface="+mj-lt"/>
                        </a:rPr>
                        <a:t>379 332</a:t>
                      </a:r>
                      <a:endParaRPr lang="hu-H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+mj-lt"/>
                        </a:rPr>
                        <a:t>+ 9 196</a:t>
                      </a:r>
                      <a:endParaRPr lang="hu-HU" sz="1600" b="1" dirty="0">
                        <a:latin typeface="+mj-lt"/>
                      </a:endParaRPr>
                    </a:p>
                  </a:txBody>
                  <a:tcPr/>
                </a:tc>
              </a:tr>
              <a:tr h="399074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+mj-lt"/>
                        </a:rPr>
                        <a:t>Óvodapedagógusok száma</a:t>
                      </a:r>
                      <a:endParaRPr lang="hu-H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latin typeface="+mj-lt"/>
                        </a:rPr>
                        <a:t>   30 295</a:t>
                      </a:r>
                      <a:endParaRPr lang="hu-H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latin typeface="+mj-lt"/>
                        </a:rPr>
                        <a:t>  31 462 </a:t>
                      </a:r>
                      <a:endParaRPr lang="hu-H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+mj-lt"/>
                        </a:rPr>
                        <a:t>+ 1 167</a:t>
                      </a:r>
                      <a:endParaRPr lang="hu-HU" sz="1600" b="1" dirty="0">
                        <a:latin typeface="+mj-lt"/>
                      </a:endParaRPr>
                    </a:p>
                  </a:txBody>
                  <a:tcPr/>
                </a:tc>
              </a:tr>
              <a:tr h="438498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+mj-lt"/>
                        </a:rPr>
                        <a:t>3 éves gyermekek óvodai részvételi aránya %</a:t>
                      </a:r>
                      <a:endParaRPr lang="hu-H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latin typeface="+mj-lt"/>
                        </a:rPr>
                        <a:t>74,1%</a:t>
                      </a:r>
                      <a:endParaRPr lang="hu-H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latin typeface="+mj-lt"/>
                        </a:rPr>
                        <a:t>84,0%</a:t>
                      </a:r>
                      <a:endParaRPr lang="hu-H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+mj-lt"/>
                        </a:rPr>
                        <a:t>+ 9,9%</a:t>
                      </a:r>
                      <a:endParaRPr lang="hu-HU" sz="1600" b="1" dirty="0">
                        <a:latin typeface="+mj-lt"/>
                      </a:endParaRPr>
                    </a:p>
                  </a:txBody>
                  <a:tcPr/>
                </a:tc>
              </a:tr>
              <a:tr h="438498">
                <a:tc>
                  <a:txBody>
                    <a:bodyPr/>
                    <a:lstStyle/>
                    <a:p>
                      <a:r>
                        <a:rPr lang="hu-HU" sz="1400" dirty="0" smtClean="0">
                          <a:latin typeface="+mj-lt"/>
                        </a:rPr>
                        <a:t>4 éves gyermekek óvodai részvételi aránya %</a:t>
                      </a:r>
                      <a:endParaRPr lang="hu-H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latin typeface="+mj-lt"/>
                        </a:rPr>
                        <a:t>92,9%</a:t>
                      </a:r>
                      <a:endParaRPr lang="hu-H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400" dirty="0" smtClean="0">
                          <a:latin typeface="+mj-lt"/>
                        </a:rPr>
                        <a:t>95,2%</a:t>
                      </a:r>
                      <a:endParaRPr lang="hu-H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latin typeface="+mj-lt"/>
                        </a:rPr>
                        <a:t>+2,3% </a:t>
                      </a:r>
                      <a:endParaRPr lang="hu-HU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21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886700" cy="944409"/>
          </a:xfrm>
        </p:spPr>
        <p:txBody>
          <a:bodyPr/>
          <a:lstStyle/>
          <a:p>
            <a:r>
              <a:rPr lang="hu-HU" sz="3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Témahét - </a:t>
            </a:r>
            <a:r>
              <a:rPr lang="hu-HU" sz="3400" dirty="0">
                <a:latin typeface="Calibri Light" panose="020F0302020204030204" pitchFamily="34" charset="0"/>
                <a:cs typeface="Times New Roman" panose="02020603050405020304" pitchFamily="18" charset="0"/>
              </a:rPr>
              <a:t>eredmények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353050" y="1288633"/>
            <a:ext cx="8395414" cy="4803138"/>
          </a:xfrm>
          <a:prstGeom prst="rect">
            <a:avLst/>
          </a:prstGeom>
        </p:spPr>
        <p:txBody>
          <a:bodyPr wrap="square" lIns="65306" tIns="32653" rIns="65306" bIns="32653">
            <a:spAutoFit/>
          </a:bodyPr>
          <a:lstStyle/>
          <a:p>
            <a:pPr marL="1588" lvl="1"/>
            <a:r>
              <a:rPr lang="hu-HU" sz="1900" b="1" dirty="0" smtClean="0">
                <a:latin typeface="+mj-lt"/>
              </a:rPr>
              <a:t>Részvétel </a:t>
            </a:r>
            <a:r>
              <a:rPr lang="hu-HU" sz="1900" b="1" dirty="0">
                <a:latin typeface="+mj-lt"/>
              </a:rPr>
              <a:t>a </a:t>
            </a:r>
            <a:r>
              <a:rPr lang="hu-HU" sz="1900" b="1" dirty="0" smtClean="0">
                <a:latin typeface="+mj-lt"/>
              </a:rPr>
              <a:t>2016/2017. tanévben</a:t>
            </a:r>
            <a:endParaRPr lang="hu-HU" sz="1900" b="1" dirty="0">
              <a:latin typeface="+mj-lt"/>
            </a:endParaRPr>
          </a:p>
          <a:p>
            <a:pPr marL="318369" lvl="1"/>
            <a:endParaRPr lang="hu-HU" sz="1900" b="1" dirty="0">
              <a:latin typeface="+mj-lt"/>
            </a:endParaRPr>
          </a:p>
          <a:p>
            <a:pPr marL="244899" lvl="2" indent="-171429" defTabSz="68571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hu-HU" sz="1900" b="1" dirty="0">
                <a:latin typeface="+mj-lt"/>
              </a:rPr>
              <a:t>Pénz7</a:t>
            </a:r>
            <a:r>
              <a:rPr lang="hu-HU" sz="1900" dirty="0">
                <a:latin typeface="+mj-lt"/>
              </a:rPr>
              <a:t> </a:t>
            </a:r>
            <a:r>
              <a:rPr lang="hu-HU" sz="1900" dirty="0" smtClean="0">
                <a:latin typeface="+mj-lt"/>
              </a:rPr>
              <a:t> keretében </a:t>
            </a:r>
            <a:r>
              <a:rPr lang="hu-HU" sz="1900" dirty="0">
                <a:latin typeface="+mj-lt"/>
              </a:rPr>
              <a:t>közel </a:t>
            </a:r>
            <a:r>
              <a:rPr lang="hu-HU" sz="1900" dirty="0" smtClean="0">
                <a:latin typeface="+mj-lt"/>
              </a:rPr>
              <a:t>1 100 </a:t>
            </a:r>
            <a:r>
              <a:rPr lang="hu-HU" sz="1900" dirty="0">
                <a:latin typeface="+mj-lt"/>
              </a:rPr>
              <a:t>iskola több mint </a:t>
            </a:r>
            <a:r>
              <a:rPr lang="hu-HU" sz="1900" dirty="0" smtClean="0">
                <a:latin typeface="+mj-lt"/>
              </a:rPr>
              <a:t>160 000 </a:t>
            </a:r>
            <a:r>
              <a:rPr lang="hu-HU" sz="1900" dirty="0">
                <a:latin typeface="+mj-lt"/>
              </a:rPr>
              <a:t>diákja </a:t>
            </a:r>
            <a:r>
              <a:rPr lang="hu-HU" sz="1900" dirty="0" smtClean="0">
                <a:latin typeface="+mj-lt"/>
              </a:rPr>
              <a:t>vett részt.</a:t>
            </a:r>
            <a:endParaRPr lang="hu-HU" sz="1900" dirty="0">
              <a:latin typeface="+mj-lt"/>
            </a:endParaRPr>
          </a:p>
          <a:p>
            <a:pPr marL="619125" lvl="2" indent="-342900" defTabSz="685718">
              <a:lnSpc>
                <a:spcPct val="90000"/>
              </a:lnSpc>
              <a:spcBef>
                <a:spcPts val="375"/>
              </a:spcBef>
              <a:buFont typeface="Calibri Light" panose="020F0302020204030204" pitchFamily="34" charset="0"/>
              <a:buChar char="‒"/>
            </a:pPr>
            <a:r>
              <a:rPr lang="hu-HU" sz="1900" dirty="0" smtClean="0">
                <a:latin typeface="+mj-lt"/>
              </a:rPr>
              <a:t>A </a:t>
            </a:r>
            <a:r>
              <a:rPr lang="hu-HU" sz="1900" dirty="0">
                <a:latin typeface="+mj-lt"/>
              </a:rPr>
              <a:t>témahét „Global Money </a:t>
            </a:r>
            <a:r>
              <a:rPr lang="hu-HU" sz="1900" dirty="0" err="1">
                <a:latin typeface="+mj-lt"/>
              </a:rPr>
              <a:t>Week</a:t>
            </a:r>
            <a:r>
              <a:rPr lang="hu-HU" sz="1900" dirty="0">
                <a:latin typeface="+mj-lt"/>
              </a:rPr>
              <a:t> </a:t>
            </a:r>
            <a:r>
              <a:rPr lang="hu-HU" sz="1900" dirty="0" err="1">
                <a:latin typeface="+mj-lt"/>
              </a:rPr>
              <a:t>Award</a:t>
            </a:r>
            <a:r>
              <a:rPr lang="hu-HU" sz="1900" dirty="0">
                <a:latin typeface="+mj-lt"/>
              </a:rPr>
              <a:t>” díjra jelölése az első öt díjazott </a:t>
            </a:r>
            <a:r>
              <a:rPr lang="hu-HU" sz="1900" dirty="0" smtClean="0">
                <a:latin typeface="+mj-lt"/>
              </a:rPr>
              <a:t>között szerepelt.</a:t>
            </a:r>
            <a:endParaRPr lang="hu-HU" sz="1900" dirty="0">
              <a:latin typeface="+mj-lt"/>
            </a:endParaRPr>
          </a:p>
          <a:p>
            <a:pPr marL="1004087" lvl="3"/>
            <a:endParaRPr lang="hu-HU" sz="1900" dirty="0">
              <a:latin typeface="+mj-lt"/>
            </a:endParaRPr>
          </a:p>
          <a:p>
            <a:pPr marL="244899" lvl="2" indent="-171429" defTabSz="68571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hu-HU" sz="1900" b="1" dirty="0">
                <a:latin typeface="+mj-lt"/>
              </a:rPr>
              <a:t>Digitális Témahéten </a:t>
            </a:r>
            <a:r>
              <a:rPr lang="hu-HU" sz="1900" dirty="0" smtClean="0">
                <a:latin typeface="+mj-lt"/>
              </a:rPr>
              <a:t>1 019 </a:t>
            </a:r>
            <a:r>
              <a:rPr lang="hu-HU" sz="1900" dirty="0">
                <a:latin typeface="+mj-lt"/>
              </a:rPr>
              <a:t>iskola </a:t>
            </a:r>
            <a:r>
              <a:rPr lang="hu-HU" sz="1900" dirty="0" smtClean="0">
                <a:latin typeface="+mj-lt"/>
              </a:rPr>
              <a:t>129 000 tanulója </a:t>
            </a:r>
            <a:r>
              <a:rPr lang="hu-HU" sz="1900" dirty="0">
                <a:latin typeface="+mj-lt"/>
              </a:rPr>
              <a:t>vett részt.</a:t>
            </a:r>
          </a:p>
          <a:p>
            <a:pPr marL="560388" lvl="2" indent="-285750">
              <a:buFont typeface="Calibri Light" panose="020F0302020204030204" pitchFamily="34" charset="0"/>
              <a:buChar char="‒"/>
            </a:pPr>
            <a:r>
              <a:rPr lang="hu-HU" sz="1900" dirty="0" smtClean="0">
                <a:latin typeface="+mj-lt"/>
              </a:rPr>
              <a:t>3 241 </a:t>
            </a:r>
            <a:r>
              <a:rPr lang="hu-HU" sz="1900" dirty="0">
                <a:latin typeface="+mj-lt"/>
              </a:rPr>
              <a:t>iskolai projekt megvalósítása</a:t>
            </a:r>
          </a:p>
          <a:p>
            <a:pPr marL="560388" lvl="2" indent="-285750">
              <a:buFont typeface="Calibri Light" panose="020F0302020204030204" pitchFamily="34" charset="0"/>
              <a:buChar char="‒"/>
            </a:pPr>
            <a:r>
              <a:rPr lang="hu-HU" sz="1900" dirty="0" smtClean="0">
                <a:latin typeface="+mj-lt"/>
              </a:rPr>
              <a:t>56 </a:t>
            </a:r>
            <a:r>
              <a:rPr lang="hu-HU" sz="1900" dirty="0">
                <a:latin typeface="+mj-lt"/>
              </a:rPr>
              <a:t>szakmai partnerszervezet 87 különböző programja és 300 eseménye kísérőeseményként</a:t>
            </a:r>
          </a:p>
          <a:p>
            <a:pPr marL="560388" lvl="2" indent="-285750">
              <a:buFont typeface="Calibri Light" panose="020F0302020204030204" pitchFamily="34" charset="0"/>
              <a:buChar char="‒"/>
            </a:pPr>
            <a:r>
              <a:rPr lang="hu-HU" sz="1900" dirty="0" smtClean="0">
                <a:latin typeface="+mj-lt"/>
              </a:rPr>
              <a:t>190 </a:t>
            </a:r>
            <a:r>
              <a:rPr lang="hu-HU" sz="1900" dirty="0">
                <a:latin typeface="+mj-lt"/>
              </a:rPr>
              <a:t>beküldött pályázat</a:t>
            </a:r>
          </a:p>
          <a:p>
            <a:pPr marL="1004087" lvl="3"/>
            <a:endParaRPr lang="hu-HU" sz="1900" dirty="0">
              <a:latin typeface="+mj-lt"/>
            </a:endParaRPr>
          </a:p>
          <a:p>
            <a:pPr marL="244899" lvl="2" indent="-171429" defTabSz="68571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hu-HU" sz="1900" b="1" dirty="0">
                <a:latin typeface="+mj-lt"/>
              </a:rPr>
              <a:t>Fenntarthatósági Témahéten </a:t>
            </a:r>
            <a:r>
              <a:rPr lang="hu-HU" sz="1900" dirty="0" smtClean="0">
                <a:latin typeface="+mj-lt"/>
              </a:rPr>
              <a:t>1 909 </a:t>
            </a:r>
            <a:r>
              <a:rPr lang="hu-HU" sz="1900" dirty="0">
                <a:latin typeface="+mj-lt"/>
              </a:rPr>
              <a:t>iskola </a:t>
            </a:r>
            <a:r>
              <a:rPr lang="hu-HU" sz="1900" dirty="0" smtClean="0">
                <a:latin typeface="+mj-lt"/>
              </a:rPr>
              <a:t>350 000 diákja </a:t>
            </a:r>
            <a:r>
              <a:rPr lang="hu-HU" sz="1900" dirty="0">
                <a:latin typeface="+mj-lt"/>
              </a:rPr>
              <a:t>vett részt.</a:t>
            </a:r>
          </a:p>
          <a:p>
            <a:pPr marL="620713" lvl="2" indent="-285750">
              <a:buFont typeface="Calibri Light" panose="020F0302020204030204" pitchFamily="34" charset="0"/>
              <a:buChar char="‒"/>
              <a:tabLst>
                <a:tab pos="273050" algn="l"/>
                <a:tab pos="623888" algn="l"/>
              </a:tabLst>
            </a:pPr>
            <a:r>
              <a:rPr lang="hu-HU" sz="1900" dirty="0" smtClean="0">
                <a:latin typeface="+mj-lt"/>
              </a:rPr>
              <a:t>833 </a:t>
            </a:r>
            <a:r>
              <a:rPr lang="hu-HU" sz="1900" dirty="0">
                <a:latin typeface="+mj-lt"/>
              </a:rPr>
              <a:t>általános iskola részvétele a Fenntarthatósági Kupán</a:t>
            </a:r>
          </a:p>
          <a:p>
            <a:pPr marL="620713" lvl="2" indent="-285750">
              <a:buFont typeface="Calibri Light" panose="020F0302020204030204" pitchFamily="34" charset="0"/>
              <a:buChar char="‒"/>
              <a:tabLst>
                <a:tab pos="273050" algn="l"/>
                <a:tab pos="623888" algn="l"/>
              </a:tabLst>
            </a:pPr>
            <a:r>
              <a:rPr lang="hu-HU" sz="1900" dirty="0" smtClean="0">
                <a:latin typeface="+mj-lt"/>
              </a:rPr>
              <a:t>13 313 </a:t>
            </a:r>
            <a:r>
              <a:rPr lang="hu-HU" sz="1900" dirty="0">
                <a:latin typeface="+mj-lt"/>
              </a:rPr>
              <a:t>kg használt elem összegyűjtése a Szelektív hulladékgyűjtő versenyen</a:t>
            </a:r>
          </a:p>
          <a:p>
            <a:pPr marL="620713" lvl="2" indent="-285750">
              <a:buFont typeface="Calibri Light" panose="020F0302020204030204" pitchFamily="34" charset="0"/>
              <a:buChar char="‒"/>
              <a:tabLst>
                <a:tab pos="273050" algn="l"/>
                <a:tab pos="623888" algn="l"/>
              </a:tabLst>
            </a:pPr>
            <a:r>
              <a:rPr lang="hu-HU" sz="1900" dirty="0" smtClean="0">
                <a:latin typeface="+mj-lt"/>
              </a:rPr>
              <a:t>116 </a:t>
            </a:r>
            <a:r>
              <a:rPr lang="hu-HU" sz="1900" dirty="0">
                <a:latin typeface="+mj-lt"/>
              </a:rPr>
              <a:t>pályázat beküldése</a:t>
            </a:r>
          </a:p>
        </p:txBody>
      </p:sp>
    </p:spTree>
    <p:extLst>
      <p:ext uri="{BB962C8B-B14F-4D97-AF65-F5344CB8AC3E}">
        <p14:creationId xmlns:p14="http://schemas.microsoft.com/office/powerpoint/2010/main" xmlns="" val="3216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3"/>
          </p:nvPr>
        </p:nvSpPr>
        <p:spPr>
          <a:xfrm>
            <a:off x="371464" y="1193495"/>
            <a:ext cx="8424936" cy="5496554"/>
          </a:xfrm>
        </p:spPr>
        <p:txBody>
          <a:bodyPr>
            <a:noAutofit/>
          </a:bodyPr>
          <a:lstStyle/>
          <a:p>
            <a:pPr marL="176213" indent="-169863" algn="just"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hu-HU" sz="1900" dirty="0" smtClean="0">
                <a:latin typeface="+mj-lt"/>
                <a:cs typeface="Times New Roman" panose="02020603050405020304" pitchFamily="18" charset="0"/>
              </a:rPr>
              <a:t>A </a:t>
            </a:r>
            <a:r>
              <a:rPr lang="hu-HU" sz="1900" dirty="0">
                <a:latin typeface="+mj-lt"/>
                <a:cs typeface="Times New Roman" panose="02020603050405020304" pitchFamily="18" charset="0"/>
              </a:rPr>
              <a:t>témaheteket </a:t>
            </a:r>
            <a:r>
              <a:rPr lang="hu-HU" sz="1900" dirty="0" smtClean="0">
                <a:latin typeface="+mj-lt"/>
              </a:rPr>
              <a:t>az EMMI a </a:t>
            </a:r>
            <a:r>
              <a:rPr lang="hu-HU" sz="1900" dirty="0">
                <a:latin typeface="+mj-lt"/>
              </a:rPr>
              <a:t>tanév rendjéről szóló </a:t>
            </a:r>
            <a:r>
              <a:rPr lang="hu-HU" sz="1900" dirty="0" smtClean="0">
                <a:latin typeface="+mj-lt"/>
              </a:rPr>
              <a:t>rendeletben az </a:t>
            </a:r>
            <a:r>
              <a:rPr lang="hu-HU" sz="1900" dirty="0">
                <a:latin typeface="+mj-lt"/>
              </a:rPr>
              <a:t>alábbi </a:t>
            </a:r>
            <a:r>
              <a:rPr lang="hu-HU" sz="1900" dirty="0" smtClean="0">
                <a:latin typeface="+mj-lt"/>
              </a:rPr>
              <a:t>időpontokban hirdette </a:t>
            </a:r>
            <a:r>
              <a:rPr lang="hu-HU" sz="1900" dirty="0">
                <a:latin typeface="+mj-lt"/>
              </a:rPr>
              <a:t>meg</a:t>
            </a:r>
            <a:r>
              <a:rPr lang="hu-HU" sz="1900" dirty="0" smtClean="0">
                <a:latin typeface="+mj-lt"/>
              </a:rPr>
              <a:t>:</a:t>
            </a:r>
          </a:p>
          <a:p>
            <a:pPr marL="6350" indent="0" algn="just">
              <a:spcBef>
                <a:spcPts val="375"/>
              </a:spcBef>
            </a:pPr>
            <a:endParaRPr lang="hu-HU" sz="1900" dirty="0">
              <a:latin typeface="+mj-lt"/>
            </a:endParaRPr>
          </a:p>
          <a:p>
            <a:pPr marL="538163" lvl="1" indent="-179388" algn="just">
              <a:buFont typeface="Calibri Light" panose="020F0302020204030204" pitchFamily="34" charset="0"/>
              <a:buChar char="‒"/>
              <a:tabLst>
                <a:tab pos="4127500" algn="l"/>
              </a:tabLst>
            </a:pPr>
            <a:r>
              <a:rPr lang="hu-HU" sz="1900" b="1" dirty="0" smtClean="0">
                <a:latin typeface="+mj-lt"/>
              </a:rPr>
              <a:t>Pénzügyi </a:t>
            </a:r>
            <a:r>
              <a:rPr lang="hu-HU" sz="1900" b="1" dirty="0">
                <a:latin typeface="+mj-lt"/>
              </a:rPr>
              <a:t>és vállalkozói témahét </a:t>
            </a:r>
            <a:r>
              <a:rPr lang="hu-HU" sz="1900" dirty="0">
                <a:latin typeface="+mj-lt"/>
              </a:rPr>
              <a:t>(</a:t>
            </a:r>
            <a:r>
              <a:rPr lang="hu-HU" sz="1900" dirty="0" smtClean="0">
                <a:latin typeface="+mj-lt"/>
              </a:rPr>
              <a:t>Pénz7):  2018</a:t>
            </a:r>
            <a:r>
              <a:rPr lang="hu-HU" sz="1900" dirty="0">
                <a:latin typeface="+mj-lt"/>
              </a:rPr>
              <a:t>. március </a:t>
            </a:r>
            <a:r>
              <a:rPr lang="hu-HU" sz="1900" dirty="0" smtClean="0">
                <a:latin typeface="+mj-lt"/>
              </a:rPr>
              <a:t>5‒9</a:t>
            </a:r>
            <a:r>
              <a:rPr lang="hu-HU" sz="1900" dirty="0">
                <a:latin typeface="+mj-lt"/>
              </a:rPr>
              <a:t>. között,</a:t>
            </a:r>
          </a:p>
          <a:p>
            <a:pPr marL="538163" lvl="1" indent="-179388" algn="just">
              <a:buFont typeface="Calibri Light" panose="020F0302020204030204" pitchFamily="34" charset="0"/>
              <a:buChar char="‒"/>
            </a:pPr>
            <a:r>
              <a:rPr lang="hu-HU" sz="1900" b="1" dirty="0">
                <a:latin typeface="+mj-lt"/>
              </a:rPr>
              <a:t>Digitális Témahét </a:t>
            </a:r>
            <a:r>
              <a:rPr lang="hu-HU" sz="1900" dirty="0">
                <a:latin typeface="+mj-lt"/>
              </a:rPr>
              <a:t>			 </a:t>
            </a:r>
            <a:r>
              <a:rPr lang="hu-HU" sz="1900" dirty="0" smtClean="0">
                <a:latin typeface="+mj-lt"/>
              </a:rPr>
              <a:t>      2018</a:t>
            </a:r>
            <a:r>
              <a:rPr lang="hu-HU" sz="1900" dirty="0">
                <a:latin typeface="+mj-lt"/>
              </a:rPr>
              <a:t>. április </a:t>
            </a:r>
            <a:r>
              <a:rPr lang="hu-HU" sz="1900" dirty="0" smtClean="0">
                <a:latin typeface="+mj-lt"/>
              </a:rPr>
              <a:t>9‒13</a:t>
            </a:r>
            <a:r>
              <a:rPr lang="hu-HU" sz="1900" dirty="0">
                <a:latin typeface="+mj-lt"/>
              </a:rPr>
              <a:t>. között,</a:t>
            </a:r>
          </a:p>
          <a:p>
            <a:pPr marL="538163" lvl="1" indent="-179388" algn="just">
              <a:buFont typeface="Calibri Light" panose="020F0302020204030204" pitchFamily="34" charset="0"/>
              <a:buChar char="‒"/>
            </a:pPr>
            <a:r>
              <a:rPr lang="hu-HU" sz="1900" b="1" dirty="0">
                <a:latin typeface="+mj-lt"/>
              </a:rPr>
              <a:t>Fenntarthatósági Témahét </a:t>
            </a:r>
            <a:r>
              <a:rPr lang="hu-HU" sz="1900" dirty="0">
                <a:latin typeface="+mj-lt"/>
              </a:rPr>
              <a:t>		 </a:t>
            </a:r>
            <a:r>
              <a:rPr lang="hu-HU" sz="1900" dirty="0" smtClean="0">
                <a:latin typeface="+mj-lt"/>
              </a:rPr>
              <a:t>      2018</a:t>
            </a:r>
            <a:r>
              <a:rPr lang="hu-HU" sz="1900" dirty="0">
                <a:latin typeface="+mj-lt"/>
              </a:rPr>
              <a:t>. április </a:t>
            </a:r>
            <a:r>
              <a:rPr lang="hu-HU" sz="1900" dirty="0" smtClean="0">
                <a:latin typeface="+mj-lt"/>
              </a:rPr>
              <a:t>23‒27</a:t>
            </a:r>
            <a:r>
              <a:rPr lang="hu-HU" sz="1900" dirty="0">
                <a:latin typeface="+mj-lt"/>
              </a:rPr>
              <a:t>. között.</a:t>
            </a:r>
          </a:p>
          <a:p>
            <a:pPr algn="just">
              <a:spcBef>
                <a:spcPts val="0"/>
              </a:spcBef>
            </a:pPr>
            <a:endParaRPr lang="hu-HU" sz="1900" b="1" dirty="0" smtClean="0">
              <a:latin typeface="+mj-lt"/>
            </a:endParaRPr>
          </a:p>
          <a:p>
            <a:pPr marL="538163" lvl="3" indent="-168275" algn="just">
              <a:buFont typeface="Calibri Light" panose="020F0302020204030204" pitchFamily="34" charset="0"/>
              <a:buChar char="‒"/>
            </a:pPr>
            <a:r>
              <a:rPr lang="hu-HU" sz="1900" b="1" dirty="0">
                <a:solidFill>
                  <a:prstClr val="black"/>
                </a:solidFill>
                <a:latin typeface="Calibri Light"/>
              </a:rPr>
              <a:t>Pénz7</a:t>
            </a:r>
            <a:r>
              <a:rPr lang="hu-HU" sz="1900" dirty="0">
                <a:solidFill>
                  <a:prstClr val="black"/>
                </a:solidFill>
                <a:latin typeface="Calibri Light"/>
              </a:rPr>
              <a:t>: </a:t>
            </a:r>
            <a:r>
              <a:rPr lang="hu-HU" sz="1900" dirty="0" smtClean="0">
                <a:solidFill>
                  <a:prstClr val="black"/>
                </a:solidFill>
                <a:latin typeface="Calibri Light"/>
              </a:rPr>
              <a:t>Pénzügyi </a:t>
            </a:r>
            <a:r>
              <a:rPr lang="hu-HU" sz="1900" dirty="0">
                <a:solidFill>
                  <a:prstClr val="black"/>
                </a:solidFill>
                <a:latin typeface="Calibri Light"/>
              </a:rPr>
              <a:t>fogyasztóvédelem – „Okosan a hitelekről”;</a:t>
            </a:r>
          </a:p>
          <a:p>
            <a:pPr marL="538163" lvl="3" indent="-168275" algn="just">
              <a:buFont typeface="Calibri Light" panose="020F0302020204030204" pitchFamily="34" charset="0"/>
              <a:buChar char="‒"/>
            </a:pPr>
            <a:r>
              <a:rPr lang="hu-HU" sz="1900" b="1" dirty="0">
                <a:solidFill>
                  <a:prstClr val="black"/>
                </a:solidFill>
                <a:latin typeface="Calibri Light"/>
              </a:rPr>
              <a:t>Digitális Témahét: </a:t>
            </a:r>
            <a:r>
              <a:rPr lang="hu-HU" sz="1900" dirty="0">
                <a:solidFill>
                  <a:prstClr val="black"/>
                </a:solidFill>
                <a:latin typeface="Calibri Light"/>
              </a:rPr>
              <a:t>Médiatudatosság programelemmel bővülés;</a:t>
            </a:r>
          </a:p>
          <a:p>
            <a:pPr marL="538163" lvl="3" indent="-168275" algn="just">
              <a:buFont typeface="Calibri Light" panose="020F0302020204030204" pitchFamily="34" charset="0"/>
              <a:buChar char="‒"/>
            </a:pPr>
            <a:r>
              <a:rPr lang="hu-HU" sz="1900" b="1" dirty="0">
                <a:solidFill>
                  <a:prstClr val="black"/>
                </a:solidFill>
                <a:latin typeface="Calibri Light"/>
              </a:rPr>
              <a:t>Fenntarthatósági Témahét: </a:t>
            </a:r>
            <a:r>
              <a:rPr lang="hu-HU" sz="1900" dirty="0" smtClean="0">
                <a:solidFill>
                  <a:prstClr val="black"/>
                </a:solidFill>
                <a:latin typeface="Calibri Light"/>
              </a:rPr>
              <a:t>Fogyasztói </a:t>
            </a:r>
            <a:r>
              <a:rPr lang="hu-HU" sz="1900" dirty="0">
                <a:solidFill>
                  <a:prstClr val="black"/>
                </a:solidFill>
                <a:latin typeface="Calibri Light"/>
              </a:rPr>
              <a:t>tudatosság fókusz.</a:t>
            </a:r>
          </a:p>
          <a:p>
            <a:pPr marL="88900" lvl="3" indent="0" algn="just">
              <a:buNone/>
            </a:pPr>
            <a:endParaRPr lang="hu-HU" sz="1900" dirty="0">
              <a:solidFill>
                <a:prstClr val="black"/>
              </a:solidFill>
              <a:latin typeface="Calibri Light"/>
            </a:endParaRPr>
          </a:p>
          <a:p>
            <a:pPr marL="6350" lvl="2" indent="0" algn="just">
              <a:buNone/>
            </a:pPr>
            <a:r>
              <a:rPr lang="hu-HU" sz="1900" dirty="0">
                <a:solidFill>
                  <a:prstClr val="black"/>
                </a:solidFill>
                <a:latin typeface="Calibri Light"/>
              </a:rPr>
              <a:t>A Kormány Digitális Gyermekvédelmi Stratégiájához kapcsolódva kereszttémaként megjelenik a fogyasztóvédelem mindhárom </a:t>
            </a:r>
            <a:r>
              <a:rPr lang="hu-HU" sz="1900" dirty="0" smtClean="0">
                <a:solidFill>
                  <a:prstClr val="black"/>
                </a:solidFill>
                <a:latin typeface="Calibri Light"/>
              </a:rPr>
              <a:t>témahétben. </a:t>
            </a:r>
            <a:endParaRPr lang="hu-HU" sz="1900" b="1" dirty="0">
              <a:latin typeface="+mj-lt"/>
            </a:endParaRPr>
          </a:p>
          <a:p>
            <a:pPr algn="just">
              <a:spcBef>
                <a:spcPts val="0"/>
              </a:spcBef>
            </a:pPr>
            <a:endParaRPr lang="hu-HU" sz="1600" b="1" dirty="0">
              <a:latin typeface="+mj-lt"/>
            </a:endParaRPr>
          </a:p>
          <a:p>
            <a:pPr algn="just"/>
            <a:r>
              <a:rPr lang="hu-HU" sz="1900" b="1" dirty="0">
                <a:latin typeface="+mj-lt"/>
              </a:rPr>
              <a:t>További információ: 	</a:t>
            </a:r>
          </a:p>
          <a:p>
            <a:pPr marL="536575" indent="-169863" algn="just">
              <a:spcBef>
                <a:spcPts val="0"/>
              </a:spcBef>
            </a:pPr>
            <a:r>
              <a:rPr lang="hu-HU" sz="1900" dirty="0">
                <a:latin typeface="+mj-lt"/>
                <a:hlinkClick r:id="rId3"/>
              </a:rPr>
              <a:t>www.penz7.hu</a:t>
            </a:r>
            <a:r>
              <a:rPr lang="hu-HU" sz="1900" dirty="0">
                <a:latin typeface="+mj-lt"/>
              </a:rPr>
              <a:t> </a:t>
            </a:r>
          </a:p>
          <a:p>
            <a:pPr marL="536575" indent="-169863" algn="just">
              <a:spcBef>
                <a:spcPts val="0"/>
              </a:spcBef>
            </a:pPr>
            <a:r>
              <a:rPr lang="hu-HU" sz="1900" dirty="0" err="1">
                <a:latin typeface="+mj-lt"/>
                <a:hlinkClick r:id="rId4"/>
              </a:rPr>
              <a:t>www.digitalistemahet.hu</a:t>
            </a:r>
            <a:r>
              <a:rPr lang="hu-HU" sz="1900" dirty="0">
                <a:latin typeface="+mj-lt"/>
              </a:rPr>
              <a:t> </a:t>
            </a:r>
          </a:p>
          <a:p>
            <a:pPr marL="536575" indent="-169863" algn="just">
              <a:spcBef>
                <a:spcPts val="0"/>
              </a:spcBef>
            </a:pPr>
            <a:r>
              <a:rPr lang="hu-HU" sz="1900" dirty="0" err="1" smtClean="0">
                <a:latin typeface="+mj-lt"/>
                <a:hlinkClick r:id="rId5"/>
              </a:rPr>
              <a:t>www.fenntarthatosagi.temahet.hu</a:t>
            </a:r>
            <a:r>
              <a:rPr lang="hu-HU" sz="1900" dirty="0">
                <a:latin typeface="+mj-lt"/>
              </a:rPr>
              <a:t>		</a:t>
            </a:r>
          </a:p>
          <a:p>
            <a:r>
              <a:rPr lang="hu-HU" sz="2300" dirty="0"/>
              <a:t>	</a:t>
            </a:r>
            <a:r>
              <a:rPr lang="hu-HU" sz="2300" dirty="0">
                <a:hlinkClick r:id="rId6"/>
              </a:rPr>
              <a:t> </a:t>
            </a:r>
            <a:r>
              <a:rPr lang="hu-HU" sz="2300" dirty="0"/>
              <a:t>    </a:t>
            </a:r>
          </a:p>
          <a:p>
            <a:pPr lvl="0"/>
            <a:r>
              <a:rPr lang="hu-HU" sz="2300" b="1" dirty="0"/>
              <a:t>	</a:t>
            </a:r>
            <a:endParaRPr lang="hu-HU" sz="23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hu-HU" sz="17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hu-HU" sz="17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hu-HU" sz="17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hu-HU" sz="17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hu-HU" sz="17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hu-HU" sz="17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96753" y="620688"/>
            <a:ext cx="7515607" cy="619942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hu-HU" sz="3600" dirty="0">
                <a:latin typeface="+mj-lt"/>
              </a:rPr>
              <a:t>Témahetek a </a:t>
            </a:r>
            <a:r>
              <a:rPr lang="hu-HU" sz="3600" dirty="0" smtClean="0">
                <a:latin typeface="+mj-lt"/>
              </a:rPr>
              <a:t>2017/2018. </a:t>
            </a:r>
            <a:r>
              <a:rPr lang="hu-HU" sz="3600" dirty="0">
                <a:latin typeface="+mj-lt"/>
              </a:rPr>
              <a:t>tanévben</a:t>
            </a:r>
            <a:endParaRPr lang="hu-HU" sz="3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Kép 5" descr="http://folyoiratok.ofi.hu/sites/default/files/styles/pep_content_image_small_size/public/penz7-logo.jpg?itok=rl_9IIES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907200" cy="7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http://folyoiratok.ofi.hu/sites/default/files/styles/pep_content_image_small_size/public/dth-logo.jpg?itok=prXwdNo3">
            <a:hlinkClick r:id="rId6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856" y="3468728"/>
            <a:ext cx="903600" cy="11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http://folyoiratok.ofi.hu/sites/default/files/styles/pep_content_image_small_size/public/logo_fenttarthatosagi.jpg?itok=YVceNhYJ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856" y="4898104"/>
            <a:ext cx="903600" cy="1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36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ECD_EAG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5A9000"/>
        </a:solidFill>
        <a:ln>
          <a:noFill/>
        </a:ln>
      </a:spPr>
      <a:bodyPr anchor="ctr"/>
      <a:lstStyle>
        <a:defPPr>
          <a:defRPr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-téma">
  <a:themeElements>
    <a:clrScheme name="zöl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6691</TotalTime>
  <Words>3723</Words>
  <Application>Microsoft Office PowerPoint</Application>
  <PresentationFormat>Diavetítés a képernyőre (4:3 oldalarány)</PresentationFormat>
  <Paragraphs>745</Paragraphs>
  <Slides>39</Slides>
  <Notes>7</Notes>
  <HiddenSlides>0</HiddenSlides>
  <MMClips>0</MMClips>
  <ScaleCrop>false</ScaleCrop>
  <HeadingPairs>
    <vt:vector size="6" baseType="variant">
      <vt:variant>
        <vt:lpstr>Téma</vt:lpstr>
      </vt:variant>
      <vt:variant>
        <vt:i4>11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51" baseType="lpstr">
      <vt:lpstr>2_Office-téma</vt:lpstr>
      <vt:lpstr>OECD_EAG_theme</vt:lpstr>
      <vt:lpstr>3_Office-téma</vt:lpstr>
      <vt:lpstr>4_Office-téma</vt:lpstr>
      <vt:lpstr>6_Office-téma</vt:lpstr>
      <vt:lpstr>7_Office-téma</vt:lpstr>
      <vt:lpstr>9_Office-téma</vt:lpstr>
      <vt:lpstr>10_Office-téma</vt:lpstr>
      <vt:lpstr>11_Office-téma</vt:lpstr>
      <vt:lpstr>8_Office-téma</vt:lpstr>
      <vt:lpstr>Office-téma</vt:lpstr>
      <vt:lpstr>Worksheet</vt:lpstr>
      <vt:lpstr>      </vt:lpstr>
      <vt:lpstr>      </vt:lpstr>
      <vt:lpstr>Tankönyvellátás</vt:lpstr>
      <vt:lpstr>Tankönyvellátás</vt:lpstr>
      <vt:lpstr>A tankönyvfejlesztés</vt:lpstr>
      <vt:lpstr>A taneszközök fejlesztése </vt:lpstr>
      <vt:lpstr>A kötelező óvodáztatás hatása</vt:lpstr>
      <vt:lpstr>Témahét - eredmények</vt:lpstr>
      <vt:lpstr>9. dia</vt:lpstr>
      <vt:lpstr>Nemzeti Köznevelési Infrastruktúra Fejlesztési Program </vt:lpstr>
      <vt:lpstr>Nemzeti Köznevelési Infrastruktúra Fejlesztési Program</vt:lpstr>
      <vt:lpstr>Mindennapos testnevelés</vt:lpstr>
      <vt:lpstr>Pályaorientáció, környezeti tudatosság</vt:lpstr>
      <vt:lpstr>Határtalanul! Program - változások </vt:lpstr>
      <vt:lpstr>A Nemzeti Köznevelési Portál</vt:lpstr>
      <vt:lpstr>Tanulói lemorzsolódással  veszélyeztetett intézmények támogatása</vt:lpstr>
      <vt:lpstr>Arany János Tehetséggondozó Program,  Arany János Kollégiumi Program és  Arany János Kollégiumi-Szakközépiskolai Program</vt:lpstr>
      <vt:lpstr>Képesség-kibontakoztató és  integrációs felkészítés</vt:lpstr>
      <vt:lpstr>Gyógypedagógiai, konduktív pedagógiai, ped. szakszolgálati ellátás, 2010–2017</vt:lpstr>
      <vt:lpstr>Pedagógusképzésre jelentkezők és felvettek  számának alakulása</vt:lpstr>
      <vt:lpstr>Klebelsberg Képzési Ösztöndíjprogram</vt:lpstr>
      <vt:lpstr>Digitális Stratégiák</vt:lpstr>
      <vt:lpstr>Az új Nemzeti alaptanterv</vt:lpstr>
      <vt:lpstr>Illetmények, minősítés </vt:lpstr>
      <vt:lpstr>      </vt:lpstr>
      <vt:lpstr>26. dia</vt:lpstr>
      <vt:lpstr>27. dia</vt:lpstr>
      <vt:lpstr>28. dia</vt:lpstr>
      <vt:lpstr>      </vt:lpstr>
      <vt:lpstr>A köznevelési intézmények fejlesztését  szolgáló  projektek célrendszere</vt:lpstr>
      <vt:lpstr>Tartalomfejlesztés, pedagógusok módszertani támogatása 1.</vt:lpstr>
      <vt:lpstr>Tartalomfejlesztés, pedagógusok módszertani támogatása 2.</vt:lpstr>
      <vt:lpstr>Infrastrukturális fejlesztések</vt:lpstr>
      <vt:lpstr>Állami fenntartású iskolák fejlesztése</vt:lpstr>
      <vt:lpstr>      </vt:lpstr>
      <vt:lpstr>Az állami fenntartói modell átalakítása</vt:lpstr>
      <vt:lpstr>Szervezeti modell</vt:lpstr>
      <vt:lpstr>    Előzmények  </vt:lpstr>
      <vt:lpstr>      </vt:lpstr>
    </vt:vector>
  </TitlesOfParts>
  <Company>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Demeter József Péter</dc:creator>
  <cp:lastModifiedBy>hajni6</cp:lastModifiedBy>
  <cp:revision>455</cp:revision>
  <cp:lastPrinted>2017-08-22T07:09:21Z</cp:lastPrinted>
  <dcterms:created xsi:type="dcterms:W3CDTF">2016-12-02T09:36:55Z</dcterms:created>
  <dcterms:modified xsi:type="dcterms:W3CDTF">2017-09-01T23:14:22Z</dcterms:modified>
</cp:coreProperties>
</file>