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59" r:id="rId4"/>
    <p:sldId id="260" r:id="rId5"/>
    <p:sldId id="28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87" r:id="rId16"/>
    <p:sldId id="288" r:id="rId17"/>
    <p:sldId id="277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6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49" autoAdjust="0"/>
    <p:restoredTop sz="94660"/>
  </p:normalViewPr>
  <p:slideViewPr>
    <p:cSldViewPr>
      <p:cViewPr>
        <p:scale>
          <a:sx n="75" d="100"/>
          <a:sy n="75" d="100"/>
        </p:scale>
        <p:origin x="-1032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79A071B-410B-4A3E-B876-A0AAA4F6C7FA}" type="datetimeFigureOut">
              <a:rPr lang="hu-HU" smtClean="0"/>
              <a:pPr/>
              <a:t>2017.09.01.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30807A2-B7FA-400A-8654-51B17D6B2A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Téglalap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églalap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071B-410B-4A3E-B876-A0AAA4F6C7FA}" type="datetimeFigureOut">
              <a:rPr lang="hu-HU" smtClean="0"/>
              <a:pPr/>
              <a:t>2017.09.01.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7A2-B7FA-400A-8654-51B17D6B2A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071B-410B-4A3E-B876-A0AAA4F6C7FA}" type="datetimeFigureOut">
              <a:rPr lang="hu-HU" smtClean="0"/>
              <a:pPr/>
              <a:t>2017.09.01.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7A2-B7FA-400A-8654-51B17D6B2A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Háromszög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071B-410B-4A3E-B876-A0AAA4F6C7FA}" type="datetimeFigureOut">
              <a:rPr lang="hu-HU" smtClean="0"/>
              <a:pPr/>
              <a:t>2017.09.01.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7A2-B7FA-400A-8654-51B17D6B2A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79A071B-410B-4A3E-B876-A0AAA4F6C7FA}" type="datetimeFigureOut">
              <a:rPr lang="hu-HU" smtClean="0"/>
              <a:pPr/>
              <a:t>2017.09.01.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30807A2-B7FA-400A-8654-51B17D6B2A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071B-410B-4A3E-B876-A0AAA4F6C7FA}" type="datetimeFigureOut">
              <a:rPr lang="hu-HU" smtClean="0"/>
              <a:pPr/>
              <a:t>2017.09.01.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7A2-B7FA-400A-8654-51B17D6B2A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071B-410B-4A3E-B876-A0AAA4F6C7FA}" type="datetimeFigureOut">
              <a:rPr lang="hu-HU" smtClean="0"/>
              <a:pPr/>
              <a:t>2017.09.01.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7A2-B7FA-400A-8654-51B17D6B2A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071B-410B-4A3E-B876-A0AAA4F6C7FA}" type="datetimeFigureOut">
              <a:rPr lang="hu-HU" smtClean="0"/>
              <a:pPr/>
              <a:t>2017.09.01.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7A2-B7FA-400A-8654-51B17D6B2A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Háromszög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071B-410B-4A3E-B876-A0AAA4F6C7FA}" type="datetimeFigureOut">
              <a:rPr lang="hu-HU" smtClean="0"/>
              <a:pPr/>
              <a:t>2017.09.01.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7A2-B7FA-400A-8654-51B17D6B2A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Háromszög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071B-410B-4A3E-B876-A0AAA4F6C7FA}" type="datetimeFigureOut">
              <a:rPr lang="hu-HU" smtClean="0"/>
              <a:pPr/>
              <a:t>2017.09.01.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7A2-B7FA-400A-8654-51B17D6B2A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Háromszög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artalom hely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071B-410B-4A3E-B876-A0AAA4F6C7FA}" type="datetimeFigureOut">
              <a:rPr lang="hu-HU" smtClean="0"/>
              <a:pPr/>
              <a:t>2017.09.01.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07A2-B7FA-400A-8654-51B17D6B2A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Háromszög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9A071B-410B-4A3E-B876-A0AAA4F6C7FA}" type="datetimeFigureOut">
              <a:rPr lang="hu-HU" smtClean="0"/>
              <a:pPr/>
              <a:t>2017.09.01.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0807A2-B7FA-400A-8654-51B17D6B2A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Egyenes összekötő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Egyenes összekötő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Háromszög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3717032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Klebelsberg Központ legfontosabb feladatai és fejlesztései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u-H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Hajnal Gabriella</a:t>
            </a:r>
          </a:p>
          <a:p>
            <a:r>
              <a:rPr lang="hu-H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elnökhelyettes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75656" y="333019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Szakmai Tanévnyitó 2017.</a:t>
            </a:r>
          </a:p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5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zövegdoboz 64"/>
          <p:cNvSpPr txBox="1"/>
          <p:nvPr/>
        </p:nvSpPr>
        <p:spPr>
          <a:xfrm>
            <a:off x="323311" y="1412776"/>
            <a:ext cx="84453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2017/2018-as tanévre 500 millió forint értékű iskola bútor beszerzés történt</a:t>
            </a:r>
          </a:p>
          <a:p>
            <a:pPr marL="342900" indent="-342900" algn="just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 iskola és feladat-ellátási hely kap korszerű berendezést</a:t>
            </a:r>
          </a:p>
          <a:p>
            <a:pPr marL="342900" indent="-342900" algn="just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33 000 bútor (szék iskolapad, tábla, öltözőszekrény) beszerzése történt meg:</a:t>
            </a:r>
          </a:p>
          <a:p>
            <a:pPr marL="342900" indent="-342900" algn="just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7141213"/>
              </p:ext>
            </p:extLst>
          </p:nvPr>
        </p:nvGraphicFramePr>
        <p:xfrm>
          <a:off x="1043608" y="4437112"/>
          <a:ext cx="7128792" cy="175974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564396"/>
                <a:gridCol w="3564396"/>
              </a:tblGrid>
              <a:tr h="25229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Iskolabútor </a:t>
                      </a:r>
                      <a:r>
                        <a:rPr lang="hu-H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típus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Beszerzett darabszám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1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Iskolapad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10 683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432000" marT="9525" marB="0" anchor="ctr"/>
                </a:tc>
              </a:tr>
              <a:tr h="2951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Tanulói szék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21 603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432000" marT="9525" marB="0" anchor="ctr"/>
                </a:tc>
              </a:tr>
              <a:tr h="2951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Fali tábla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432000" marT="9525" marB="0" anchor="ctr"/>
                </a:tc>
              </a:tr>
              <a:tr h="2951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Öltöző szekrény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432000" marT="9525" marB="0" anchor="ctr"/>
                </a:tc>
              </a:tr>
              <a:tr h="2951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Együtt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33 016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432000" marT="9525" marB="0" anchor="ctr"/>
                </a:tc>
              </a:tr>
            </a:tbl>
          </a:graphicData>
        </a:graphic>
      </p:graphicFrame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Iskolabútor beszerzés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2017/2018-as tanév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1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2784" y="867022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2017. nyári karbantartások</a:t>
            </a:r>
            <a:endParaRPr lang="fr-FR" sz="1800" b="1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  <p:sp>
        <p:nvSpPr>
          <p:cNvPr id="65" name="Szövegdoboz 64"/>
          <p:cNvSpPr txBox="1"/>
          <p:nvPr/>
        </p:nvSpPr>
        <p:spPr>
          <a:xfrm>
            <a:off x="329757" y="1844824"/>
            <a:ext cx="8445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 nyarán mintegy 2 milliárd forint értékben valósulnak meg szükséges karbantartások: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9864462"/>
              </p:ext>
            </p:extLst>
          </p:nvPr>
        </p:nvGraphicFramePr>
        <p:xfrm>
          <a:off x="755576" y="2852939"/>
          <a:ext cx="7560839" cy="324035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779827"/>
                <a:gridCol w="2390506"/>
                <a:gridCol w="2390506"/>
              </a:tblGrid>
              <a:tr h="48280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Karbantartások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Érintett </a:t>
                      </a:r>
                      <a:r>
                        <a:rPr lang="hu-HU" sz="1400" u="none" strike="noStrike" dirty="0" err="1" smtClean="0">
                          <a:effectLst/>
                        </a:rPr>
                        <a:t>feladatellátási</a:t>
                      </a:r>
                      <a:r>
                        <a:rPr lang="hu-HU" sz="1400" u="none" strike="noStrike" dirty="0" smtClean="0">
                          <a:effectLst/>
                        </a:rPr>
                        <a:t> </a:t>
                      </a:r>
                      <a:r>
                        <a:rPr lang="hu-HU" sz="1400" u="none" strike="noStrike" dirty="0">
                          <a:effectLst/>
                        </a:rPr>
                        <a:t>helyek száma (db)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Költség (millió Ft)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068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Burkolat karbantartás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803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313,7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</a:tr>
              <a:tr h="25068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Bútorzat karbantartása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384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43,2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</a:tr>
              <a:tr h="25068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Festés, mázolás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>
                          <a:effectLst/>
                        </a:rPr>
                        <a:t>2 </a:t>
                      </a:r>
                      <a:r>
                        <a:rPr lang="hu-HU" sz="1200" u="none" strike="noStrike" dirty="0" smtClean="0">
                          <a:effectLst/>
                        </a:rPr>
                        <a:t>971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818,9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</a:tr>
              <a:tr h="25068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Fűtés korszerűsítés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235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59,2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</a:tr>
              <a:tr h="25068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 smtClean="0">
                          <a:effectLst/>
                        </a:rPr>
                        <a:t>Nyílászárók karbantartása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587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99,4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</a:tr>
              <a:tr h="25068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Tető, kémény, eresz </a:t>
                      </a:r>
                      <a:r>
                        <a:rPr lang="hu-HU" sz="1200" u="none" strike="noStrike" dirty="0" smtClean="0">
                          <a:effectLst/>
                        </a:rPr>
                        <a:t>karbantartása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258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84,3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</a:tr>
              <a:tr h="25068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Udvar, kerítés, sportpálya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460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95,8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</a:tr>
              <a:tr h="25068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 smtClean="0">
                          <a:effectLst/>
                        </a:rPr>
                        <a:t>Villanyszerelés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555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105,9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</a:tr>
              <a:tr h="25068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Vizesblokk, vízvezetékek karbantartása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750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208,4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</a:tr>
              <a:tr h="25068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Egyéb </a:t>
                      </a:r>
                      <a:r>
                        <a:rPr lang="hu-HU" sz="1200" u="none" strike="noStrike" dirty="0" smtClean="0">
                          <a:effectLst/>
                        </a:rPr>
                        <a:t>karbantartások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791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 smtClean="0">
                          <a:effectLst/>
                        </a:rPr>
                        <a:t>149,5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</a:tr>
              <a:tr h="250687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Együtt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u="none" strike="noStrike">
                          <a:effectLst/>
                        </a:rPr>
                        <a:t>1 </a:t>
                      </a:r>
                      <a:r>
                        <a:rPr lang="hu-HU" sz="1200" u="none" strike="noStrike" smtClean="0">
                          <a:effectLst/>
                        </a:rPr>
                        <a:t>978,3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288000" marT="9525" marB="0" anchor="ctr"/>
                </a:tc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2017.évi nyári karbantartások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0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Illetmények, pótlékok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8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Jobbra nyíl 20"/>
          <p:cNvSpPr/>
          <p:nvPr/>
        </p:nvSpPr>
        <p:spPr>
          <a:xfrm rot="2356014">
            <a:off x="5078004" y="3783269"/>
            <a:ext cx="576064" cy="2880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Jobbra nyíl 22"/>
          <p:cNvSpPr/>
          <p:nvPr/>
        </p:nvSpPr>
        <p:spPr>
          <a:xfrm rot="19243986" flipH="1">
            <a:off x="3788280" y="3783268"/>
            <a:ext cx="576064" cy="2880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07829" y="867023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Differenciált </a:t>
            </a:r>
            <a:r>
              <a:rPr lang="hu-HU" sz="1800" b="1" dirty="0">
                <a:solidFill>
                  <a:srgbClr val="FFFFFF"/>
                </a:solidFill>
                <a:latin typeface="Adobe Caslon Pro"/>
                <a:cs typeface="Adobe Caslon Pro"/>
              </a:rPr>
              <a:t>illetményemelés</a:t>
            </a:r>
          </a:p>
        </p:txBody>
      </p:sp>
      <p:sp>
        <p:nvSpPr>
          <p:cNvPr id="10" name="Téglalap 9"/>
          <p:cNvSpPr/>
          <p:nvPr/>
        </p:nvSpPr>
        <p:spPr>
          <a:xfrm>
            <a:off x="971673" y="1812110"/>
            <a:ext cx="7524328" cy="5367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 szeptember 1-jétől (</a:t>
            </a:r>
            <a:r>
              <a:rPr lang="hu-H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Nkt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65. § (1a) lehetősége nyílik az intézményeknek a differenciált illetmény emelésre (átlagosan 3,5%)</a:t>
            </a: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3086781" y="2924944"/>
            <a:ext cx="3294112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béremelésre szánt összeg felhasználásáról az intézmények döntenek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971600" y="4221088"/>
            <a:ext cx="3294112" cy="1152128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kompetencia és teljesítményalapú értékelés alapján </a:t>
            </a:r>
            <a:r>
              <a:rPr lang="hu-H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eltérő juttatások 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pedagógusoknak</a:t>
            </a: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5100638" y="4221088"/>
            <a:ext cx="3294112" cy="1152128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egyenlő mértékben osztják el </a:t>
            </a:r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forrást a pedagógusok között</a:t>
            </a: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Differenciált illetményemelés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9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églalap 26"/>
          <p:cNvSpPr/>
          <p:nvPr/>
        </p:nvSpPr>
        <p:spPr>
          <a:xfrm>
            <a:off x="235748" y="1700808"/>
            <a:ext cx="8656731" cy="35649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2017/2018. tanévben az alábbi pótlékok esetében elérendő cél a pótlék alsó és felső határa közötti munkáltatói döntésen alapuló differenciálás (átlagosan a középértéken):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osztályfőnöki (kollégiumban csoportvezetői)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munkaközösség-vezetői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intézményvezető-helyettesi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gyakorlati oktatás vezetői</a:t>
            </a: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Pedagógusokat megillető pótlékok megállapítása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  <p:pic>
        <p:nvPicPr>
          <p:cNvPr id="6" name="Picture 2" descr="C:\Users\KovacsTG\Documents\ügyek\2017\Ppt műhely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8280000" cy="58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29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  <p:pic>
        <p:nvPicPr>
          <p:cNvPr id="3" name="Picture 2" descr="C:\Users\KovacsTG\Documents\ügyek\2017\Ppt műhely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8280000" cy="58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13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07829" y="867023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Differenciált </a:t>
            </a:r>
            <a:r>
              <a:rPr lang="hu-HU" sz="1800" b="1" dirty="0">
                <a:solidFill>
                  <a:srgbClr val="FFFFFF"/>
                </a:solidFill>
                <a:latin typeface="Adobe Caslon Pro"/>
                <a:cs typeface="Adobe Caslon Pro"/>
              </a:rPr>
              <a:t>illetményemelés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990600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4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2016/2017-es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tanév értékelése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állami fenntartói modell átalakítása </a:t>
            </a:r>
            <a:r>
              <a:rPr lang="hu-H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befejeződött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szabályozási és szervezeti keretek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kialakultak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új középirányító szerv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létrejött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működéséhez szükséges forrás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rendelkezésre áll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iskolák fenntartása, működtetése és a működtetésükkel járó felelősség is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kézben van</a:t>
            </a:r>
          </a:p>
          <a:p>
            <a:pPr lvl="1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intézményvezető és tankerületi igazgató kapcsolata is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kialakult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az intézményvezető irányító, tervező szerepe – és ezáltal a felelőssége is -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megerősödött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3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2017/2018.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feladatok I.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93776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14554"/>
              </a:buClr>
              <a:buFont typeface="Wingdings" panose="05000000000000000000" pitchFamily="2" charset="2"/>
              <a:buChar char="v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tankerületi központok és a KK közti feladat- és hatáskörmegosztás mélyítése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14554"/>
              </a:buClr>
              <a:buFont typeface="Wingdings" panose="05000000000000000000" pitchFamily="2" charset="2"/>
              <a:buChar char="v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tankerületi központok működési stabilitásának megőrzése, megteremtése</a:t>
            </a:r>
          </a:p>
          <a:p>
            <a:pPr marL="800100" lvl="1" indent="-342900" algn="just">
              <a:buClr>
                <a:srgbClr val="A14554"/>
              </a:buClr>
              <a:buFont typeface="Wingdings" panose="05000000000000000000" pitchFamily="2" charset="2"/>
              <a:buChar char="v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stabil működtetés (szervezet, infrastruktúra, humánerőforrás) erősítése, a stabil finanszírozás megőrzése</a:t>
            </a:r>
          </a:p>
          <a:p>
            <a:pPr marL="800100" lvl="1" indent="-342900" algn="just">
              <a:buClr>
                <a:srgbClr val="A14554"/>
              </a:buClr>
              <a:buFont typeface="Wingdings" panose="05000000000000000000" pitchFamily="2" charset="2"/>
              <a:buChar char="v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szabályzati struktúra véglegesítése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14554"/>
              </a:buClr>
              <a:buFont typeface="Wingdings" panose="05000000000000000000" pitchFamily="2" charset="2"/>
              <a:buChar char="v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különböző szakmapolitikai döntések végrehajtása és finanszírozása (pótlékok, életpályamodell, szakszolgálat)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14554"/>
              </a:buClr>
              <a:buFont typeface="Wingdings" panose="05000000000000000000" pitchFamily="2" charset="2"/>
              <a:buChar char="v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 évi költségvetés tervezése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A14554"/>
              </a:buClr>
              <a:buFont typeface="Wingdings" panose="05000000000000000000" pitchFamily="2" charset="2"/>
              <a:buChar char="v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európai uniós fejlesztések koordinációs mechanizmusainak kialakítása, a pályázati sikeresség növelése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3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feladatok II.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Tankerületi Központok fejlesztési terveinek jóváhagyása, ehhez kapcsolódóan</a:t>
            </a:r>
          </a:p>
          <a:p>
            <a:pPr marL="800100" lvl="1" indent="-342900"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Infrastruktúra-fejlesztések előkészítése, megvalósítás megkezdése (EFOP 4.1.2 és 4.1.3,  TTT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források)</a:t>
            </a:r>
          </a:p>
          <a:p>
            <a:pPr marL="800100" lvl="1" indent="-342900"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Informatikai fejlesztések előkészítése, megvalósítás megkezdése (EFOP 3.2.4, KÖFOP,  KMR eszköz- és hálózatfejlesztés)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Önkormányzatokkal történő együttműködés erősítése (formalizálás), ehhez kapcsolódóan</a:t>
            </a:r>
          </a:p>
          <a:p>
            <a:pPr marL="800100" lvl="1" indent="-342900" algn="just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Tankerületi Tanácsok megalakítása és működtetése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7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KMR régió informatikai támogatása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7,5 milliárd Forint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899592" y="2348880"/>
            <a:ext cx="7177249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14 000 db PC, 6000 db notebook</a:t>
            </a: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857224" y="3357562"/>
            <a:ext cx="7177249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megjelenítő eszközök – projektorok 5000-7000 db</a:t>
            </a: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899593" y="4437112"/>
            <a:ext cx="7177249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legalább 7500 db </a:t>
            </a:r>
            <a:r>
              <a:rPr lang="hu-H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tablet</a:t>
            </a: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Költségvetési gazdálkodás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2016-2018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1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07704" y="867022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költségvetési gazdálkodás keretei (2016–2018) </a:t>
            </a:r>
            <a:endParaRPr lang="fr-FR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3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0846554"/>
              </p:ext>
            </p:extLst>
          </p:nvPr>
        </p:nvGraphicFramePr>
        <p:xfrm>
          <a:off x="755576" y="1628800"/>
          <a:ext cx="7684493" cy="395909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207306"/>
                <a:gridCol w="1721175"/>
                <a:gridCol w="1807234"/>
                <a:gridCol w="1948778"/>
              </a:tblGrid>
              <a:tr h="84760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Kiemelt kiadási előirányzatok</a:t>
                      </a:r>
                      <a:endParaRPr lang="hu-H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 évi tény</a:t>
                      </a:r>
                      <a:endParaRPr lang="hu-H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 évi költségvetési tv.</a:t>
                      </a:r>
                      <a:endParaRPr lang="hu-H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 évi költségvetési tv.</a:t>
                      </a:r>
                      <a:endParaRPr lang="hu-H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05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Személyi 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juttatások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361,1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399,5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419,6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</a:tr>
              <a:tr h="66943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Munkaadókat terhelő 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járulékok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</a:tr>
              <a:tr h="6105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Dologi 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kiadások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</a:tr>
              <a:tr h="6105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Beruházások, felújítás, egyéb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</a:tr>
              <a:tr h="6105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</a:t>
                      </a:r>
                      <a:endParaRPr lang="hu-H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532,6</a:t>
                      </a:r>
                      <a:endParaRPr lang="hu-H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595,6</a:t>
                      </a:r>
                      <a:endParaRPr lang="hu-H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hu-H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591,8</a:t>
                      </a:r>
                      <a:endParaRPr lang="hu-H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216000" marT="0" marB="0" anchor="ctr"/>
                </a:tc>
              </a:tr>
            </a:tbl>
          </a:graphicData>
        </a:graphic>
      </p:graphicFrame>
      <p:sp>
        <p:nvSpPr>
          <p:cNvPr id="6" name="Szöveg helye 2"/>
          <p:cNvSpPr txBox="1">
            <a:spLocks/>
          </p:cNvSpPr>
          <p:nvPr/>
        </p:nvSpPr>
        <p:spPr>
          <a:xfrm>
            <a:off x="7092280" y="1266500"/>
            <a:ext cx="1316724" cy="3298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hu-HU" sz="5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milliárd forint</a:t>
            </a:r>
            <a:endParaRPr lang="hu-HU" sz="5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1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49" y="1628800"/>
            <a:ext cx="7901718" cy="444298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költségvetési gazdálkodás keretei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(2016-2018)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8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6233" y="867022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Az önkormányzati működtetés átvételének eredményei</a:t>
            </a:r>
            <a:endParaRPr lang="fr-FR" sz="1800" b="1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  <p:sp>
        <p:nvSpPr>
          <p:cNvPr id="65" name="Szövegdoboz 64"/>
          <p:cNvSpPr txBox="1"/>
          <p:nvPr/>
        </p:nvSpPr>
        <p:spPr>
          <a:xfrm>
            <a:off x="323676" y="2276872"/>
            <a:ext cx="84453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Fenntartói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működtetési feladatok teljes körű ellátása – Önkormányzati feladatátvétel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79388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483 átvételi megállapodás az önkormányzatokkal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79388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1 250 intézmény, 2 760 ingatlan átvétele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79388" algn="l"/>
              </a:tabLst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 fő átvett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foglalkoztatott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79388" algn="l"/>
              </a:tabLst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 milliárd forint működési költség (48,3 milliárd forint támogatás, 6,4 milliárd forint bevétel)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400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1560" y="5697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önkormányzati működtetés átvételének eredményei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92"/>
            <a:ext cx="1558254" cy="6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0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ó">
  <a:themeElements>
    <a:clrScheme name="Origó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ó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ó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66</TotalTime>
  <Words>596</Words>
  <Application>Microsoft Office PowerPoint</Application>
  <PresentationFormat>Diavetítés a képernyőre (4:3 oldalarány)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Origó</vt:lpstr>
      <vt:lpstr>A Klebelsberg Központ legfontosabb feladatai és fejlesztései</vt:lpstr>
      <vt:lpstr>A 2016/2017-es tanév értékelése</vt:lpstr>
      <vt:lpstr>2017/2018. évi feladatok I.</vt:lpstr>
      <vt:lpstr>2017. évi feladatok II.</vt:lpstr>
      <vt:lpstr>KMR régió informatikai támogatása 7,5 milliárd Forint</vt:lpstr>
      <vt:lpstr>Költségvetési gazdálkodás  2016-2018</vt:lpstr>
      <vt:lpstr>7. dia</vt:lpstr>
      <vt:lpstr>A költségvetési gazdálkodás keretei (2016-2018)</vt:lpstr>
      <vt:lpstr>Az önkormányzati működtetés átvételének eredményei</vt:lpstr>
      <vt:lpstr>Iskolabútor beszerzés  2017/2018-as tanév</vt:lpstr>
      <vt:lpstr>2017.évi nyári karbantartások</vt:lpstr>
      <vt:lpstr>Illetmények, pótlékok</vt:lpstr>
      <vt:lpstr>Differenciált illetményemelés</vt:lpstr>
      <vt:lpstr>Pedagógusokat megillető pótlékok megállapítása</vt:lpstr>
      <vt:lpstr>15. dia</vt:lpstr>
      <vt:lpstr>16. dia</vt:lpstr>
      <vt:lpstr>Köszönöm a figyelmet!</vt:lpstr>
    </vt:vector>
  </TitlesOfParts>
  <Company>Klebersberg Intézményfenntartó Központ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Klebelsberg Központ legfontosabb feladatai és fejlesztései</dc:title>
  <dc:creator>Telek Nóra</dc:creator>
  <cp:lastModifiedBy>hajni6</cp:lastModifiedBy>
  <cp:revision>16</cp:revision>
  <dcterms:created xsi:type="dcterms:W3CDTF">2017-08-23T12:54:20Z</dcterms:created>
  <dcterms:modified xsi:type="dcterms:W3CDTF">2017-09-01T19:34:10Z</dcterms:modified>
</cp:coreProperties>
</file>